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6" r:id="rId10"/>
    <p:sldId id="267" r:id="rId11"/>
    <p:sldId id="268" r:id="rId12"/>
    <p:sldId id="263" r:id="rId13"/>
    <p:sldId id="264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69" r:id="rId29"/>
    <p:sldId id="284" r:id="rId30"/>
    <p:sldId id="285" r:id="rId31"/>
    <p:sldId id="286" r:id="rId32"/>
    <p:sldId id="287" r:id="rId33"/>
    <p:sldId id="305" r:id="rId34"/>
    <p:sldId id="306" r:id="rId35"/>
    <p:sldId id="307" r:id="rId36"/>
    <p:sldId id="311" r:id="rId37"/>
    <p:sldId id="312" r:id="rId38"/>
    <p:sldId id="313" r:id="rId39"/>
    <p:sldId id="314" r:id="rId40"/>
    <p:sldId id="315" r:id="rId41"/>
    <p:sldId id="316" r:id="rId42"/>
    <p:sldId id="317" r:id="rId43"/>
    <p:sldId id="326" r:id="rId44"/>
    <p:sldId id="327" r:id="rId45"/>
    <p:sldId id="328" r:id="rId46"/>
    <p:sldId id="329" r:id="rId47"/>
    <p:sldId id="330" r:id="rId48"/>
    <p:sldId id="331" r:id="rId49"/>
    <p:sldId id="288" r:id="rId50"/>
    <p:sldId id="289" r:id="rId51"/>
    <p:sldId id="290" r:id="rId52"/>
    <p:sldId id="291" r:id="rId53"/>
    <p:sldId id="292" r:id="rId54"/>
    <p:sldId id="293" r:id="rId55"/>
    <p:sldId id="294" r:id="rId56"/>
    <p:sldId id="295" r:id="rId57"/>
    <p:sldId id="296" r:id="rId58"/>
    <p:sldId id="297" r:id="rId59"/>
    <p:sldId id="298" r:id="rId60"/>
    <p:sldId id="299" r:id="rId61"/>
    <p:sldId id="300" r:id="rId62"/>
    <p:sldId id="301" r:id="rId63"/>
    <p:sldId id="302" r:id="rId64"/>
    <p:sldId id="303" r:id="rId65"/>
    <p:sldId id="304" r:id="rId66"/>
    <p:sldId id="332" r:id="rId67"/>
    <p:sldId id="333" r:id="rId68"/>
    <p:sldId id="334" r:id="rId69"/>
    <p:sldId id="335" r:id="rId70"/>
    <p:sldId id="336" r:id="rId71"/>
    <p:sldId id="337" r:id="rId72"/>
    <p:sldId id="338" r:id="rId7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53" d="100"/>
          <a:sy n="53" d="100"/>
        </p:scale>
        <p:origin x="-96" y="-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1982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FB1C26-4987-4F96-BF54-7219C45A1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64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57DD8-EEF0-4AE2-8AAB-E746F4117656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45ED-AC93-4ED0-AEB9-3107A1C4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275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57DD8-EEF0-4AE2-8AAB-E746F4117656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45ED-AC93-4ED0-AEB9-3107A1C4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445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57DD8-EEF0-4AE2-8AAB-E746F4117656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45ED-AC93-4ED0-AEB9-3107A1C4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951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45ED-AC93-4ED0-AEB9-3107A1C4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187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45ED-AC93-4ED0-AEB9-3107A1C4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858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Times New Roman" pitchFamily="18" charset="0"/>
                <a:cs typeface="Times New Roman" pitchFamily="18" charset="0"/>
              </a:defRPr>
            </a:lvl1pPr>
            <a:lvl2pPr>
              <a:defRPr sz="2400">
                <a:latin typeface="Times New Roman" pitchFamily="18" charset="0"/>
                <a:cs typeface="Times New Roman" pitchFamily="18" charset="0"/>
              </a:defRPr>
            </a:lvl2pPr>
            <a:lvl3pPr>
              <a:defRPr sz="2000">
                <a:latin typeface="Times New Roman" pitchFamily="18" charset="0"/>
                <a:cs typeface="Times New Roman" pitchFamily="18" charset="0"/>
              </a:defRPr>
            </a:lvl3pPr>
            <a:lvl4pPr>
              <a:defRPr sz="1800">
                <a:latin typeface="Times New Roman" pitchFamily="18" charset="0"/>
                <a:cs typeface="Times New Roman" pitchFamily="18" charset="0"/>
              </a:defRPr>
            </a:lvl4pPr>
            <a:lvl5pPr>
              <a:defRPr sz="1800">
                <a:latin typeface="Times New Roman" pitchFamily="18" charset="0"/>
                <a:cs typeface="Times New Roman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Times New Roman" pitchFamily="18" charset="0"/>
                <a:cs typeface="Times New Roman" pitchFamily="18" charset="0"/>
              </a:defRPr>
            </a:lvl1pPr>
            <a:lvl2pPr>
              <a:defRPr sz="2400">
                <a:latin typeface="Times New Roman" pitchFamily="18" charset="0"/>
                <a:cs typeface="Times New Roman" pitchFamily="18" charset="0"/>
              </a:defRPr>
            </a:lvl2pPr>
            <a:lvl3pPr>
              <a:defRPr sz="2000">
                <a:latin typeface="Times New Roman" pitchFamily="18" charset="0"/>
                <a:cs typeface="Times New Roman" pitchFamily="18" charset="0"/>
              </a:defRPr>
            </a:lvl3pPr>
            <a:lvl4pPr>
              <a:defRPr sz="1800">
                <a:latin typeface="Times New Roman" pitchFamily="18" charset="0"/>
                <a:cs typeface="Times New Roman" pitchFamily="18" charset="0"/>
              </a:defRPr>
            </a:lvl4pPr>
            <a:lvl5pPr>
              <a:defRPr sz="1800">
                <a:latin typeface="Times New Roman" pitchFamily="18" charset="0"/>
                <a:cs typeface="Times New Roman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45ED-AC93-4ED0-AEB9-3107A1C4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986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57DD8-EEF0-4AE2-8AAB-E746F4117656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45ED-AC93-4ED0-AEB9-3107A1C4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190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57DD8-EEF0-4AE2-8AAB-E746F4117656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45ED-AC93-4ED0-AEB9-3107A1C4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677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57DD8-EEF0-4AE2-8AAB-E746F4117656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45ED-AC93-4ED0-AEB9-3107A1C4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235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57DD8-EEF0-4AE2-8AAB-E746F4117656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45ED-AC93-4ED0-AEB9-3107A1C4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573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57DD8-EEF0-4AE2-8AAB-E746F4117656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45ED-AC93-4ED0-AEB9-3107A1C4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0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57DD8-EEF0-4AE2-8AAB-E746F4117656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F45ED-AC93-4ED0-AEB9-3107A1C4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135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CSC 270 – Survey of Programming Languages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C++ Lecture #3 – Arrays and Structures</a:t>
            </a: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457200" y="6172200"/>
            <a:ext cx="63865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Modified from Dr. Robert Siegfried’s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4731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43434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printresults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grades[],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mean)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"The grades are:" 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for 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 10;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grades[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] 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"The average is " &lt;&lt; mean;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 corresponding to a grade of “</a:t>
            </a:r>
          </a:p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lettergrade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(mean) 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58303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1"/>
            <a:ext cx="822960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char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lettergrade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score)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if (score &gt;= 90)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return('A’);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if (score &gt;= 80)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return('B’);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if (score &gt;= 70)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return(‘C’);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if (score &gt;= 60)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return('D’)</a:t>
            </a:r>
          </a:p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return('F');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20691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Example - A Payroll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>
            <a:noAutofit/>
          </a:bodyPr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Let’s rewrite our payroll so it can use different tax brackets which the user will input.</a:t>
            </a:r>
          </a:p>
        </p:txBody>
      </p:sp>
    </p:spTree>
    <p:extLst>
      <p:ext uri="{BB962C8B-B14F-4D97-AF65-F5344CB8AC3E}">
        <p14:creationId xmlns:p14="http://schemas.microsoft.com/office/powerpoint/2010/main" val="296725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Revised Payroll Program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ctype.h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using namespace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# of tax brackets</a:t>
            </a:r>
          </a:p>
          <a:p>
            <a:pPr marL="0" lvl="0" indent="0"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NumBrackets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= 5;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The prototypes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getbrackets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(float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taxmin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[], float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taxrate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[]);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getinput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(float &amp;hours, float &amp;rate);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float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getgross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(float hours, float rate);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float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gettax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(float gross, float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taxmin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[], </a:t>
            </a:r>
          </a:p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		float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taxrate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[]);</a:t>
            </a:r>
          </a:p>
        </p:txBody>
      </p:sp>
    </p:spTree>
    <p:extLst>
      <p:ext uri="{BB962C8B-B14F-4D97-AF65-F5344CB8AC3E}">
        <p14:creationId xmlns:p14="http://schemas.microsoft.com/office/powerpoint/2010/main" val="31334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writecheck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(float gross, float tax, float net,</a:t>
            </a:r>
          </a:p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 float rate, float hours);</a:t>
            </a:r>
          </a:p>
          <a:p>
            <a:pPr marL="0" lvl="0" indent="0"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calcagain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(void);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A payroll program that allows the user to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enter the tax brackets</a:t>
            </a:r>
          </a:p>
          <a:p>
            <a:pPr marL="0" lvl="0" indent="0"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main(void)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float hours, rate;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float gross, tax, net,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trate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float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taxmin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NumBrackets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],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taxrate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NumBrackets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again;</a:t>
            </a:r>
          </a:p>
        </p:txBody>
      </p:sp>
    </p:spTree>
    <p:extLst>
      <p:ext uri="{BB962C8B-B14F-4D97-AF65-F5344CB8AC3E}">
        <p14:creationId xmlns:p14="http://schemas.microsoft.com/office/powerpoint/2010/main" val="3608500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//Get the tax brackets before processing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//any payroll records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getbrackets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taxmin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taxrate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do {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//Get the inputs, calculate the gross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getinput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(hours, rate);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gross =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getgross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(hours, rate);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//Calculate the tax and subtract it to</a:t>
            </a:r>
          </a:p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get the net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tax =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gettax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(gross,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taxmin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taxrate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net = gross - tax;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957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648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//Write the paycheck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writecheck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(gross, tax, net, rate,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			hours);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// Does the user want to process another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// record?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again =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calcagain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} while (again);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If not, quit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return(0);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179985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getbrackets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() - Input the tax brackets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There are two different arrays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one stores the minimum gross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for the tax bracket, the other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stores the tax rate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getbrackets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(float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taxmin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[],float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taxrate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[])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NumBrackets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"What is the maximum income" </a:t>
            </a:r>
          </a:p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&lt;&lt; " for bracket #" &lt;&lt; i+1 &lt;&lt; '?';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&gt;&gt;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taxmin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];</a:t>
            </a:r>
          </a:p>
        </p:txBody>
      </p:sp>
    </p:spTree>
    <p:extLst>
      <p:ext uri="{BB962C8B-B14F-4D97-AF65-F5344CB8AC3E}">
        <p14:creationId xmlns:p14="http://schemas.microsoft.com/office/powerpoint/2010/main" val="2501481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505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"What is the tax rate for 			bracket " &lt;&lt; ” #" &lt;&lt; i+1 &lt;&lt; '?';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&gt;&gt;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taxrate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taxrate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taxrate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]/100;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"\n\n\n";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683365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getinput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() - Input the hours worked and pay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rate for each employee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getinput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(float &amp;hours, float &amp;rate)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"How many hours worked?";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&gt;&gt; hours;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"At what rate per hour?";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&gt;&gt; rate;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589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Grouping Data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Autofit/>
          </a:bodyPr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don’t buy individual eggs; we buy them in</a:t>
            </a:r>
            <a:r>
              <a:rPr lang="en-US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units of 12 (“dozens”).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often think in terms of these groups and not the individual members.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Examples - classes, baseball teams, encyclopedia sets, etc.</a:t>
            </a: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extremely helpful to be able to group data items that are closely related, e.g., class grades on a test, pay rates for a group of employees, etc.</a:t>
            </a:r>
          </a:p>
        </p:txBody>
      </p:sp>
    </p:spTree>
    <p:extLst>
      <p:ext uri="{BB962C8B-B14F-4D97-AF65-F5344CB8AC3E}">
        <p14:creationId xmlns:p14="http://schemas.microsoft.com/office/powerpoint/2010/main" val="35869432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1"/>
            <a:ext cx="8229600" cy="32004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calcgross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() -	Calculate the gross pay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			including any overtime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float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getgross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(float hours, float rate)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if (hours &gt; 40) // With overtime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return(40*rate + 1.5*rate*(hours-40));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else // Without overtime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return(rate*hours);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83358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39624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gettax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() - Calculate the tax for the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employee using the tax brackets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float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gettax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(float gross, float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taxmin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[], 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	float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taxrate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[])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If the employee doesn't make enough for the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lowest bracket the tax is zero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if (gross 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taxmin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[0])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return(0.0);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7573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Find the appropriate bracket for the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employee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for 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= 1;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NumBrackets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if (gross 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taxmin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])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return(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taxrate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[i-1]*gross);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//The employee is in the highest bracket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return(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taxrate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[NumBrackets-1]*gross);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lv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0479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5626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writecheck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() - Write the paycheck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writecheck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(float gross, float tax,</a:t>
            </a:r>
          </a:p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float net, float rate, float hours)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The preliminary formatting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cout.setf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ios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showpoint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cout.setf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ios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::fixed);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cout.precision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(1);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Print the input data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"Hours = " 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cout.width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(4);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hours &lt;&lt; '\t';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cout.precision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(2);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"Rate = $";</a:t>
            </a:r>
          </a:p>
        </p:txBody>
      </p:sp>
    </p:spTree>
    <p:extLst>
      <p:ext uri="{BB962C8B-B14F-4D97-AF65-F5344CB8AC3E}">
        <p14:creationId xmlns:p14="http://schemas.microsoft.com/office/powerpoint/2010/main" val="17089670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006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cout.width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(6);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rate 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Print the gross pay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"Gross = $";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cout.width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(7);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gross 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Print the tax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"Tax = $";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cout.width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(7);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tax 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0615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2362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Print the net pay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"Net = $";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cout.width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(7);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net &lt;&lt; "\n\n";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732629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9530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calcagain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() -	Returns true if the user want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			to go again.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			Returns false if not</a:t>
            </a:r>
          </a:p>
          <a:p>
            <a:pPr marL="0" lvl="0" indent="0"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calcagain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(void)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char answer;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do {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"Do you want to process another"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	&lt;&lt; " payroll record (y - n)?";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&gt;&gt; answer;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} while 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toupper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(answer) != 'Y' &amp;&amp;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	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toupper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(answer) != 'N');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14207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1"/>
            <a:ext cx="8229600" cy="25146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toupper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(answer) == 'Y')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return(true);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else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return(false);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174282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Sorting</a:t>
            </a:r>
            <a:endParaRPr lang="en-US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What if the brackets are not read in the proper order?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Let’s sort them and get them in the right order</a:t>
            </a:r>
          </a:p>
          <a:p>
            <a:pPr marL="0" lvl="0" indent="0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Selection Sort Algorithm:</a:t>
            </a:r>
          </a:p>
          <a:p>
            <a:pPr marL="0" lv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	For I = 0 to Size-1:</a:t>
            </a:r>
          </a:p>
          <a:p>
            <a:pPr marL="0" lv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1.1		Find the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Ith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smallest number</a:t>
            </a:r>
          </a:p>
          <a:p>
            <a:pPr marL="0" lv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1.2 		Place it in slot I</a:t>
            </a:r>
          </a:p>
        </p:txBody>
      </p:sp>
    </p:spTree>
    <p:extLst>
      <p:ext uri="{BB962C8B-B14F-4D97-AF65-F5344CB8AC3E}">
        <p14:creationId xmlns:p14="http://schemas.microsoft.com/office/powerpoint/2010/main" val="29726638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Selection Sorting</a:t>
            </a:r>
            <a:endParaRPr lang="en-US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iostream.h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Size = 5;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void sort(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x[]);</a:t>
            </a:r>
          </a:p>
          <a:p>
            <a:pPr marL="0" lvl="0" indent="0"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main(void)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, a[Size];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 Size;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"Enter a[" 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"]\t?";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&gt;&gt; a[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4067344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Declaring Arrays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Instead of writing:</a:t>
            </a:r>
          </a:p>
          <a:p>
            <a:pPr marL="400050" lvl="1" indent="0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x;</a:t>
            </a: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can write:</a:t>
            </a:r>
          </a:p>
          <a:p>
            <a:pPr marL="400050" lvl="1" indent="0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x[10];</a:t>
            </a: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name x refers to the collection (or array) of integer values, which can contain up to 10 values.</a:t>
            </a:r>
          </a:p>
        </p:txBody>
      </p:sp>
    </p:spTree>
    <p:extLst>
      <p:ext uri="{BB962C8B-B14F-4D97-AF65-F5344CB8AC3E}">
        <p14:creationId xmlns:p14="http://schemas.microsoft.com/office/powerpoint/2010/main" val="23198225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28956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sort(a);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 Size;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"a[" 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"] = "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	&lt;&lt; a[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] 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return(0);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617580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sort() - Sort an array of numbers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void sort(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x[])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, j, small, index, temp;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Place the smallest number in the first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position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Place the second smallest in the second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position and so on.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for 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 Size -1;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small = 32767;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index = -1;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// Compare each number that is not in</a:t>
            </a:r>
          </a:p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its proper place to the smallest so</a:t>
            </a:r>
          </a:p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far</a:t>
            </a:r>
          </a:p>
        </p:txBody>
      </p:sp>
    </p:spTree>
    <p:extLst>
      <p:ext uri="{BB962C8B-B14F-4D97-AF65-F5344CB8AC3E}">
        <p14:creationId xmlns:p14="http://schemas.microsoft.com/office/powerpoint/2010/main" val="3990257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51054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for (j =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 j &lt; Size; j++)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if (x[j] &lt;small) {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	small = x[j];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	index = j;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Swap the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ith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smallest number into its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proper place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temp = x[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x[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] = x[index];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x[index] = temp;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682158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45720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Multidimensional Arrays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848600" cy="25146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You can declare a two-dimensional array by writing:</a:t>
            </a:r>
          </a:p>
          <a:p>
            <a:pPr lvl="1">
              <a:buFontTx/>
              <a:buNone/>
            </a:pPr>
            <a:r>
              <a:rPr lang="en-US" sz="2400" b="1" dirty="0" err="1">
                <a:latin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</a:rPr>
              <a:t>	x[</a:t>
            </a:r>
            <a:r>
              <a:rPr lang="en-US" sz="2400" b="1" dirty="0" err="1">
                <a:latin typeface="Courier New" pitchFamily="49" charset="0"/>
              </a:rPr>
              <a:t>NumRows</a:t>
            </a:r>
            <a:r>
              <a:rPr lang="en-US" sz="2400" b="1" dirty="0">
                <a:latin typeface="Courier New" pitchFamily="49" charset="0"/>
              </a:rPr>
              <a:t>][</a:t>
            </a:r>
            <a:r>
              <a:rPr lang="en-US" sz="2400" b="1" dirty="0" err="1">
                <a:latin typeface="Courier New" pitchFamily="49" charset="0"/>
              </a:rPr>
              <a:t>NumColumns</a:t>
            </a:r>
            <a:r>
              <a:rPr lang="en-US" sz="2400" b="1" dirty="0">
                <a:latin typeface="Courier New" pitchFamily="49" charset="0"/>
              </a:rPr>
              <a:t>];</a:t>
            </a:r>
            <a:endParaRPr lang="en-US" dirty="0"/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E. g., </a:t>
            </a:r>
          </a:p>
          <a:p>
            <a:pPr lvl="1">
              <a:buFontTx/>
              <a:buNone/>
            </a:pPr>
            <a:r>
              <a:rPr lang="en-US" sz="2400" b="1" dirty="0" err="1">
                <a:latin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</a:rPr>
              <a:t>	x[3][6]</a:t>
            </a:r>
            <a:endParaRPr lang="en-US" dirty="0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914400" y="3657600"/>
            <a:ext cx="7239000" cy="2438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>
            <a:off x="4572000" y="36576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9" name="Line 7"/>
          <p:cNvSpPr>
            <a:spLocks noChangeShapeType="1"/>
          </p:cNvSpPr>
          <p:nvPr/>
        </p:nvSpPr>
        <p:spPr bwMode="auto">
          <a:xfrm>
            <a:off x="3276600" y="36576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0" name="Line 8"/>
          <p:cNvSpPr>
            <a:spLocks noChangeShapeType="1"/>
          </p:cNvSpPr>
          <p:nvPr/>
        </p:nvSpPr>
        <p:spPr bwMode="auto">
          <a:xfrm>
            <a:off x="2133600" y="36576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1" name="Line 9"/>
          <p:cNvSpPr>
            <a:spLocks noChangeShapeType="1"/>
          </p:cNvSpPr>
          <p:nvPr/>
        </p:nvSpPr>
        <p:spPr bwMode="auto">
          <a:xfrm>
            <a:off x="5867400" y="36576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2" name="Line 10"/>
          <p:cNvSpPr>
            <a:spLocks noChangeShapeType="1"/>
          </p:cNvSpPr>
          <p:nvPr/>
        </p:nvSpPr>
        <p:spPr bwMode="auto">
          <a:xfrm>
            <a:off x="7010400" y="36576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3" name="Line 11"/>
          <p:cNvSpPr>
            <a:spLocks noChangeShapeType="1"/>
          </p:cNvSpPr>
          <p:nvPr/>
        </p:nvSpPr>
        <p:spPr bwMode="auto">
          <a:xfrm>
            <a:off x="914400" y="4419600"/>
            <a:ext cx="723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5" name="Line 13"/>
          <p:cNvSpPr>
            <a:spLocks noChangeShapeType="1"/>
          </p:cNvSpPr>
          <p:nvPr/>
        </p:nvSpPr>
        <p:spPr bwMode="auto">
          <a:xfrm>
            <a:off x="914400" y="5334000"/>
            <a:ext cx="723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6" name="Text Box 14"/>
          <p:cNvSpPr txBox="1">
            <a:spLocks noChangeArrowheads="1"/>
          </p:cNvSpPr>
          <p:nvPr/>
        </p:nvSpPr>
        <p:spPr bwMode="auto">
          <a:xfrm>
            <a:off x="990600" y="3733800"/>
            <a:ext cx="104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x[0][0]</a:t>
            </a:r>
          </a:p>
        </p:txBody>
      </p:sp>
      <p:sp>
        <p:nvSpPr>
          <p:cNvPr id="38928" name="Text Box 16"/>
          <p:cNvSpPr txBox="1">
            <a:spLocks noChangeArrowheads="1"/>
          </p:cNvSpPr>
          <p:nvPr/>
        </p:nvSpPr>
        <p:spPr bwMode="auto">
          <a:xfrm>
            <a:off x="990600" y="4572000"/>
            <a:ext cx="104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x[1][0]</a:t>
            </a:r>
          </a:p>
        </p:txBody>
      </p:sp>
      <p:sp>
        <p:nvSpPr>
          <p:cNvPr id="38929" name="Text Box 17"/>
          <p:cNvSpPr txBox="1">
            <a:spLocks noChangeArrowheads="1"/>
          </p:cNvSpPr>
          <p:nvPr/>
        </p:nvSpPr>
        <p:spPr bwMode="auto">
          <a:xfrm>
            <a:off x="1009650" y="5486400"/>
            <a:ext cx="104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x[2][0]</a:t>
            </a:r>
          </a:p>
        </p:txBody>
      </p:sp>
      <p:sp>
        <p:nvSpPr>
          <p:cNvPr id="38930" name="Text Box 18"/>
          <p:cNvSpPr txBox="1">
            <a:spLocks noChangeArrowheads="1"/>
          </p:cNvSpPr>
          <p:nvPr/>
        </p:nvSpPr>
        <p:spPr bwMode="auto">
          <a:xfrm>
            <a:off x="2133600" y="3733800"/>
            <a:ext cx="104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x[0][1]</a:t>
            </a:r>
          </a:p>
        </p:txBody>
      </p:sp>
      <p:sp>
        <p:nvSpPr>
          <p:cNvPr id="38931" name="Text Box 19"/>
          <p:cNvSpPr txBox="1">
            <a:spLocks noChangeArrowheads="1"/>
          </p:cNvSpPr>
          <p:nvPr/>
        </p:nvSpPr>
        <p:spPr bwMode="auto">
          <a:xfrm>
            <a:off x="2133600" y="4572000"/>
            <a:ext cx="104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x[1][1]</a:t>
            </a:r>
          </a:p>
        </p:txBody>
      </p:sp>
      <p:sp>
        <p:nvSpPr>
          <p:cNvPr id="38932" name="Text Box 20"/>
          <p:cNvSpPr txBox="1">
            <a:spLocks noChangeArrowheads="1"/>
          </p:cNvSpPr>
          <p:nvPr/>
        </p:nvSpPr>
        <p:spPr bwMode="auto">
          <a:xfrm>
            <a:off x="2152650" y="5486400"/>
            <a:ext cx="104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x[2][1]</a:t>
            </a:r>
          </a:p>
        </p:txBody>
      </p:sp>
      <p:sp>
        <p:nvSpPr>
          <p:cNvPr id="38933" name="Text Box 21"/>
          <p:cNvSpPr txBox="1">
            <a:spLocks noChangeArrowheads="1"/>
          </p:cNvSpPr>
          <p:nvPr/>
        </p:nvSpPr>
        <p:spPr bwMode="auto">
          <a:xfrm>
            <a:off x="3352800" y="3733800"/>
            <a:ext cx="104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x[0][2]</a:t>
            </a:r>
          </a:p>
        </p:txBody>
      </p:sp>
      <p:sp>
        <p:nvSpPr>
          <p:cNvPr id="38934" name="Text Box 22"/>
          <p:cNvSpPr txBox="1">
            <a:spLocks noChangeArrowheads="1"/>
          </p:cNvSpPr>
          <p:nvPr/>
        </p:nvSpPr>
        <p:spPr bwMode="auto">
          <a:xfrm>
            <a:off x="3352800" y="4572000"/>
            <a:ext cx="104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x[1][2]</a:t>
            </a:r>
          </a:p>
        </p:txBody>
      </p:sp>
      <p:sp>
        <p:nvSpPr>
          <p:cNvPr id="38935" name="Text Box 23"/>
          <p:cNvSpPr txBox="1">
            <a:spLocks noChangeArrowheads="1"/>
          </p:cNvSpPr>
          <p:nvPr/>
        </p:nvSpPr>
        <p:spPr bwMode="auto">
          <a:xfrm>
            <a:off x="3371850" y="5486400"/>
            <a:ext cx="104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x[2][2]</a:t>
            </a:r>
          </a:p>
        </p:txBody>
      </p:sp>
      <p:sp>
        <p:nvSpPr>
          <p:cNvPr id="38936" name="Text Box 24"/>
          <p:cNvSpPr txBox="1">
            <a:spLocks noChangeArrowheads="1"/>
          </p:cNvSpPr>
          <p:nvPr/>
        </p:nvSpPr>
        <p:spPr bwMode="auto">
          <a:xfrm>
            <a:off x="4648200" y="3733800"/>
            <a:ext cx="104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x[0][3]</a:t>
            </a:r>
          </a:p>
        </p:txBody>
      </p:sp>
      <p:sp>
        <p:nvSpPr>
          <p:cNvPr id="38937" name="Text Box 25"/>
          <p:cNvSpPr txBox="1">
            <a:spLocks noChangeArrowheads="1"/>
          </p:cNvSpPr>
          <p:nvPr/>
        </p:nvSpPr>
        <p:spPr bwMode="auto">
          <a:xfrm>
            <a:off x="4648200" y="4572000"/>
            <a:ext cx="104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x[1][3]</a:t>
            </a:r>
          </a:p>
        </p:txBody>
      </p:sp>
      <p:sp>
        <p:nvSpPr>
          <p:cNvPr id="38938" name="Text Box 26"/>
          <p:cNvSpPr txBox="1">
            <a:spLocks noChangeArrowheads="1"/>
          </p:cNvSpPr>
          <p:nvPr/>
        </p:nvSpPr>
        <p:spPr bwMode="auto">
          <a:xfrm>
            <a:off x="4667250" y="5486400"/>
            <a:ext cx="104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x[2][3]</a:t>
            </a:r>
          </a:p>
        </p:txBody>
      </p:sp>
      <p:sp>
        <p:nvSpPr>
          <p:cNvPr id="38939" name="Text Box 27"/>
          <p:cNvSpPr txBox="1">
            <a:spLocks noChangeArrowheads="1"/>
          </p:cNvSpPr>
          <p:nvPr/>
        </p:nvSpPr>
        <p:spPr bwMode="auto">
          <a:xfrm>
            <a:off x="5943600" y="3733800"/>
            <a:ext cx="104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x[0][4]</a:t>
            </a:r>
          </a:p>
        </p:txBody>
      </p:sp>
      <p:sp>
        <p:nvSpPr>
          <p:cNvPr id="38940" name="Text Box 28"/>
          <p:cNvSpPr txBox="1">
            <a:spLocks noChangeArrowheads="1"/>
          </p:cNvSpPr>
          <p:nvPr/>
        </p:nvSpPr>
        <p:spPr bwMode="auto">
          <a:xfrm>
            <a:off x="5943600" y="4572000"/>
            <a:ext cx="104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x[1][4]</a:t>
            </a:r>
          </a:p>
        </p:txBody>
      </p:sp>
      <p:sp>
        <p:nvSpPr>
          <p:cNvPr id="38941" name="Text Box 29"/>
          <p:cNvSpPr txBox="1">
            <a:spLocks noChangeArrowheads="1"/>
          </p:cNvSpPr>
          <p:nvPr/>
        </p:nvSpPr>
        <p:spPr bwMode="auto">
          <a:xfrm>
            <a:off x="5962650" y="5486400"/>
            <a:ext cx="104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x[2][4]</a:t>
            </a:r>
          </a:p>
        </p:txBody>
      </p:sp>
      <p:sp>
        <p:nvSpPr>
          <p:cNvPr id="38942" name="Text Box 30"/>
          <p:cNvSpPr txBox="1">
            <a:spLocks noChangeArrowheads="1"/>
          </p:cNvSpPr>
          <p:nvPr/>
        </p:nvSpPr>
        <p:spPr bwMode="auto">
          <a:xfrm>
            <a:off x="7010400" y="3733800"/>
            <a:ext cx="104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x[0][5]</a:t>
            </a:r>
          </a:p>
        </p:txBody>
      </p:sp>
      <p:sp>
        <p:nvSpPr>
          <p:cNvPr id="38943" name="Text Box 31"/>
          <p:cNvSpPr txBox="1">
            <a:spLocks noChangeArrowheads="1"/>
          </p:cNvSpPr>
          <p:nvPr/>
        </p:nvSpPr>
        <p:spPr bwMode="auto">
          <a:xfrm>
            <a:off x="7010400" y="4572000"/>
            <a:ext cx="104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x[1][5]</a:t>
            </a:r>
          </a:p>
        </p:txBody>
      </p:sp>
      <p:sp>
        <p:nvSpPr>
          <p:cNvPr id="38944" name="Text Box 32"/>
          <p:cNvSpPr txBox="1">
            <a:spLocks noChangeArrowheads="1"/>
          </p:cNvSpPr>
          <p:nvPr/>
        </p:nvSpPr>
        <p:spPr bwMode="auto">
          <a:xfrm>
            <a:off x="7029450" y="5486400"/>
            <a:ext cx="104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x[2][5]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Implementing Multidimensional Arrays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1219200" y="1447800"/>
            <a:ext cx="914400" cy="495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>
            <a:off x="1219200" y="1828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Line 6"/>
          <p:cNvSpPr>
            <a:spLocks noChangeShapeType="1"/>
          </p:cNvSpPr>
          <p:nvPr/>
        </p:nvSpPr>
        <p:spPr bwMode="auto">
          <a:xfrm>
            <a:off x="1219200" y="220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1219200" y="2590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1219200" y="2971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>
            <a:off x="1219200" y="3352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>
            <a:off x="1219200" y="3733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>
            <a:off x="1219200" y="4114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1219200" y="4495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>
            <a:off x="1219200" y="4876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>
            <a:off x="1219200" y="5257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>
            <a:off x="1219200" y="5638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>
            <a:off x="1219200" y="601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>
            <a:off x="1219200" y="6400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2133600" y="6400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5" name="Text Box 19"/>
          <p:cNvSpPr txBox="1">
            <a:spLocks noChangeArrowheads="1"/>
          </p:cNvSpPr>
          <p:nvPr/>
        </p:nvSpPr>
        <p:spPr bwMode="auto">
          <a:xfrm>
            <a:off x="1219200" y="1431925"/>
            <a:ext cx="901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x[0][0]</a:t>
            </a:r>
          </a:p>
        </p:txBody>
      </p:sp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1219200" y="1812925"/>
            <a:ext cx="901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x[0][1]</a:t>
            </a:r>
          </a:p>
        </p:txBody>
      </p:sp>
      <p:sp>
        <p:nvSpPr>
          <p:cNvPr id="39957" name="Text Box 21"/>
          <p:cNvSpPr txBox="1">
            <a:spLocks noChangeArrowheads="1"/>
          </p:cNvSpPr>
          <p:nvPr/>
        </p:nvSpPr>
        <p:spPr bwMode="auto">
          <a:xfrm>
            <a:off x="1219200" y="2193925"/>
            <a:ext cx="901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x[0][2]</a:t>
            </a:r>
          </a:p>
        </p:txBody>
      </p:sp>
      <p:sp>
        <p:nvSpPr>
          <p:cNvPr id="39958" name="Text Box 22"/>
          <p:cNvSpPr txBox="1">
            <a:spLocks noChangeArrowheads="1"/>
          </p:cNvSpPr>
          <p:nvPr/>
        </p:nvSpPr>
        <p:spPr bwMode="auto">
          <a:xfrm>
            <a:off x="1219200" y="2574925"/>
            <a:ext cx="901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x[0][3]</a:t>
            </a:r>
          </a:p>
        </p:txBody>
      </p:sp>
      <p:sp>
        <p:nvSpPr>
          <p:cNvPr id="39959" name="Text Box 23"/>
          <p:cNvSpPr txBox="1">
            <a:spLocks noChangeArrowheads="1"/>
          </p:cNvSpPr>
          <p:nvPr/>
        </p:nvSpPr>
        <p:spPr bwMode="auto">
          <a:xfrm>
            <a:off x="1219200" y="2955925"/>
            <a:ext cx="901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x[0][4]</a:t>
            </a:r>
          </a:p>
        </p:txBody>
      </p:sp>
      <p:sp>
        <p:nvSpPr>
          <p:cNvPr id="39960" name="Text Box 24"/>
          <p:cNvSpPr txBox="1">
            <a:spLocks noChangeArrowheads="1"/>
          </p:cNvSpPr>
          <p:nvPr/>
        </p:nvSpPr>
        <p:spPr bwMode="auto">
          <a:xfrm>
            <a:off x="1219200" y="3336925"/>
            <a:ext cx="901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x[0][5]</a:t>
            </a:r>
          </a:p>
        </p:txBody>
      </p:sp>
      <p:sp>
        <p:nvSpPr>
          <p:cNvPr id="39961" name="Text Box 25"/>
          <p:cNvSpPr txBox="1">
            <a:spLocks noChangeArrowheads="1"/>
          </p:cNvSpPr>
          <p:nvPr/>
        </p:nvSpPr>
        <p:spPr bwMode="auto">
          <a:xfrm>
            <a:off x="1219200" y="3717925"/>
            <a:ext cx="901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x[1][0]</a:t>
            </a:r>
          </a:p>
        </p:txBody>
      </p:sp>
      <p:sp>
        <p:nvSpPr>
          <p:cNvPr id="39962" name="Text Box 26"/>
          <p:cNvSpPr txBox="1">
            <a:spLocks noChangeArrowheads="1"/>
          </p:cNvSpPr>
          <p:nvPr/>
        </p:nvSpPr>
        <p:spPr bwMode="auto">
          <a:xfrm>
            <a:off x="1219200" y="4098925"/>
            <a:ext cx="901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x[1][1]</a:t>
            </a:r>
          </a:p>
        </p:txBody>
      </p:sp>
      <p:sp>
        <p:nvSpPr>
          <p:cNvPr id="39963" name="Text Box 27"/>
          <p:cNvSpPr txBox="1">
            <a:spLocks noChangeArrowheads="1"/>
          </p:cNvSpPr>
          <p:nvPr/>
        </p:nvSpPr>
        <p:spPr bwMode="auto">
          <a:xfrm>
            <a:off x="1219200" y="4479925"/>
            <a:ext cx="901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x[1][2]</a:t>
            </a:r>
          </a:p>
        </p:txBody>
      </p:sp>
      <p:sp>
        <p:nvSpPr>
          <p:cNvPr id="39964" name="Text Box 28"/>
          <p:cNvSpPr txBox="1">
            <a:spLocks noChangeArrowheads="1"/>
          </p:cNvSpPr>
          <p:nvPr/>
        </p:nvSpPr>
        <p:spPr bwMode="auto">
          <a:xfrm>
            <a:off x="1219200" y="4860925"/>
            <a:ext cx="901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x[1][3]</a:t>
            </a:r>
          </a:p>
        </p:txBody>
      </p:sp>
      <p:sp>
        <p:nvSpPr>
          <p:cNvPr id="39965" name="Text Box 29"/>
          <p:cNvSpPr txBox="1">
            <a:spLocks noChangeArrowheads="1"/>
          </p:cNvSpPr>
          <p:nvPr/>
        </p:nvSpPr>
        <p:spPr bwMode="auto">
          <a:xfrm>
            <a:off x="1219200" y="5241925"/>
            <a:ext cx="901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x[1][4]</a:t>
            </a:r>
          </a:p>
        </p:txBody>
      </p:sp>
      <p:sp>
        <p:nvSpPr>
          <p:cNvPr id="39966" name="Text Box 30"/>
          <p:cNvSpPr txBox="1">
            <a:spLocks noChangeArrowheads="1"/>
          </p:cNvSpPr>
          <p:nvPr/>
        </p:nvSpPr>
        <p:spPr bwMode="auto">
          <a:xfrm>
            <a:off x="1219200" y="5622925"/>
            <a:ext cx="901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x[1][5]</a:t>
            </a:r>
          </a:p>
        </p:txBody>
      </p:sp>
      <p:sp>
        <p:nvSpPr>
          <p:cNvPr id="39967" name="Text Box 31"/>
          <p:cNvSpPr txBox="1">
            <a:spLocks noChangeArrowheads="1"/>
          </p:cNvSpPr>
          <p:nvPr/>
        </p:nvSpPr>
        <p:spPr bwMode="auto">
          <a:xfrm>
            <a:off x="1219200" y="6003925"/>
            <a:ext cx="901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x[2][0]</a:t>
            </a:r>
          </a:p>
        </p:txBody>
      </p:sp>
      <p:sp>
        <p:nvSpPr>
          <p:cNvPr id="39968" name="Text Box 32"/>
          <p:cNvSpPr txBox="1">
            <a:spLocks noChangeArrowheads="1"/>
          </p:cNvSpPr>
          <p:nvPr/>
        </p:nvSpPr>
        <p:spPr bwMode="auto">
          <a:xfrm>
            <a:off x="2727325" y="1489075"/>
            <a:ext cx="6138219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Two-dimensional arrays are stored row-major,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which means that the entire row is stored in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consecutive memory addresses, with subsequent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rows following it.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Example: Class Average on a Series of Exams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2098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Imagine that students in a class have taken four tests and their grades depends on the average score on this exam.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Our data looks like this: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1143000" y="4419600"/>
            <a:ext cx="4800600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Line 5"/>
          <p:cNvSpPr>
            <a:spLocks noChangeShapeType="1"/>
          </p:cNvSpPr>
          <p:nvPr/>
        </p:nvSpPr>
        <p:spPr bwMode="auto">
          <a:xfrm>
            <a:off x="3581400" y="44196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Line 6"/>
          <p:cNvSpPr>
            <a:spLocks noChangeShapeType="1"/>
          </p:cNvSpPr>
          <p:nvPr/>
        </p:nvSpPr>
        <p:spPr bwMode="auto">
          <a:xfrm>
            <a:off x="4724400" y="44196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Line 7"/>
          <p:cNvSpPr>
            <a:spLocks noChangeShapeType="1"/>
          </p:cNvSpPr>
          <p:nvPr/>
        </p:nvSpPr>
        <p:spPr bwMode="auto">
          <a:xfrm>
            <a:off x="2362200" y="44196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8" name="Line 8"/>
          <p:cNvSpPr>
            <a:spLocks noChangeShapeType="1"/>
          </p:cNvSpPr>
          <p:nvPr/>
        </p:nvSpPr>
        <p:spPr bwMode="auto">
          <a:xfrm>
            <a:off x="1143000" y="47244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>
            <a:off x="1143000" y="50292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>
            <a:off x="1143000" y="53340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>
            <a:off x="1143000" y="55626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>
            <a:off x="1143000" y="57912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Text Box 13"/>
          <p:cNvSpPr txBox="1">
            <a:spLocks noChangeArrowheads="1"/>
          </p:cNvSpPr>
          <p:nvPr/>
        </p:nvSpPr>
        <p:spPr bwMode="auto">
          <a:xfrm>
            <a:off x="6156325" y="3671888"/>
            <a:ext cx="10779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each test</a:t>
            </a:r>
          </a:p>
        </p:txBody>
      </p:sp>
      <p:sp>
        <p:nvSpPr>
          <p:cNvPr id="40974" name="Rectangle 14"/>
          <p:cNvSpPr>
            <a:spLocks noChangeArrowheads="1"/>
          </p:cNvSpPr>
          <p:nvPr/>
        </p:nvSpPr>
        <p:spPr bwMode="auto">
          <a:xfrm>
            <a:off x="6096000" y="3581400"/>
            <a:ext cx="12192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4191000" y="41910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5410200" y="41910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V="1">
            <a:off x="5486400" y="40386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V="1">
            <a:off x="4267200" y="3810000"/>
            <a:ext cx="1828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Text Box 19"/>
          <p:cNvSpPr txBox="1">
            <a:spLocks noChangeArrowheads="1"/>
          </p:cNvSpPr>
          <p:nvPr/>
        </p:nvSpPr>
        <p:spPr bwMode="auto">
          <a:xfrm>
            <a:off x="6842125" y="4891088"/>
            <a:ext cx="14589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each student</a:t>
            </a:r>
          </a:p>
        </p:txBody>
      </p:sp>
      <p:sp>
        <p:nvSpPr>
          <p:cNvPr id="40980" name="Rectangle 20"/>
          <p:cNvSpPr>
            <a:spLocks noChangeArrowheads="1"/>
          </p:cNvSpPr>
          <p:nvPr/>
        </p:nvSpPr>
        <p:spPr bwMode="auto">
          <a:xfrm>
            <a:off x="6781800" y="4800600"/>
            <a:ext cx="1524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1" name="Line 21"/>
          <p:cNvSpPr>
            <a:spLocks noChangeShapeType="1"/>
          </p:cNvSpPr>
          <p:nvPr/>
        </p:nvSpPr>
        <p:spPr bwMode="auto">
          <a:xfrm flipH="1">
            <a:off x="6096000" y="4876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2" name="Line 22"/>
          <p:cNvSpPr>
            <a:spLocks noChangeShapeType="1"/>
          </p:cNvSpPr>
          <p:nvPr/>
        </p:nvSpPr>
        <p:spPr bwMode="auto">
          <a:xfrm flipH="1">
            <a:off x="6096000" y="51816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3" name="Line 23"/>
          <p:cNvSpPr>
            <a:spLocks noChangeShapeType="1"/>
          </p:cNvSpPr>
          <p:nvPr/>
        </p:nvSpPr>
        <p:spPr bwMode="auto">
          <a:xfrm flipH="1">
            <a:off x="6019800" y="5715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4" name="Line 24"/>
          <p:cNvSpPr>
            <a:spLocks noChangeShapeType="1"/>
          </p:cNvSpPr>
          <p:nvPr/>
        </p:nvSpPr>
        <p:spPr bwMode="auto">
          <a:xfrm flipH="1">
            <a:off x="6172200" y="52578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457200"/>
          </a:xfrm>
        </p:spPr>
        <p:txBody>
          <a:bodyPr>
            <a:normAutofit fontScale="90000"/>
          </a:bodyPr>
          <a:lstStyle/>
          <a:p>
            <a:r>
              <a:rPr lang="en-US" sz="3200" b="1">
                <a:latin typeface="Courier New" pitchFamily="49" charset="0"/>
              </a:rPr>
              <a:t>grades.cpp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#include	&lt;</a:t>
            </a:r>
            <a:r>
              <a:rPr lang="en-US" sz="2000" b="1" dirty="0" err="1">
                <a:latin typeface="Courier New" pitchFamily="49" charset="0"/>
              </a:rPr>
              <a:t>iostream.h</a:t>
            </a:r>
            <a:r>
              <a:rPr lang="en-US" sz="2000" b="1" dirty="0">
                <a:latin typeface="Courier New" pitchFamily="49" charset="0"/>
              </a:rPr>
              <a:t>&gt;</a:t>
            </a:r>
          </a:p>
          <a:p>
            <a:pPr>
              <a:buFontTx/>
              <a:buNone/>
            </a:pPr>
            <a:endParaRPr lang="en-US" sz="2000" b="1" dirty="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b="1" dirty="0" err="1">
                <a:latin typeface="Courier New" pitchFamily="49" charset="0"/>
              </a:rPr>
              <a:t>const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numstudents</a:t>
            </a:r>
            <a:r>
              <a:rPr lang="en-US" sz="2000" b="1" dirty="0">
                <a:latin typeface="Courier New" pitchFamily="49" charset="0"/>
              </a:rPr>
              <a:t> = 30, </a:t>
            </a:r>
            <a:r>
              <a:rPr lang="en-US" sz="2000" b="1" dirty="0" err="1">
                <a:latin typeface="Courier New" pitchFamily="49" charset="0"/>
              </a:rPr>
              <a:t>numexams</a:t>
            </a:r>
            <a:r>
              <a:rPr lang="en-US" sz="2000" b="1" dirty="0">
                <a:latin typeface="Courier New" pitchFamily="49" charset="0"/>
              </a:rPr>
              <a:t> = 4;</a:t>
            </a:r>
          </a:p>
          <a:p>
            <a:pPr>
              <a:buFontTx/>
              <a:buNone/>
            </a:pPr>
            <a:endParaRPr lang="en-US" sz="2000" b="1" dirty="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void	</a:t>
            </a:r>
            <a:r>
              <a:rPr lang="en-US" sz="2000" b="1" dirty="0" err="1">
                <a:latin typeface="Courier New" pitchFamily="49" charset="0"/>
              </a:rPr>
              <a:t>readgrades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 grades[][</a:t>
            </a:r>
            <a:r>
              <a:rPr lang="en-US" sz="2000" b="1" dirty="0" err="1">
                <a:latin typeface="Courier New" pitchFamily="49" charset="0"/>
              </a:rPr>
              <a:t>numexams</a:t>
            </a:r>
            <a:r>
              <a:rPr lang="en-US" sz="2000" b="1" dirty="0">
                <a:latin typeface="Courier New" pitchFamily="49" charset="0"/>
              </a:rPr>
              <a:t>]);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void	</a:t>
            </a:r>
            <a:r>
              <a:rPr lang="en-US" sz="2000" b="1" dirty="0" err="1">
                <a:latin typeface="Courier New" pitchFamily="49" charset="0"/>
              </a:rPr>
              <a:t>findaverages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 averages[], 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			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 grades[][</a:t>
            </a:r>
            <a:r>
              <a:rPr lang="en-US" sz="2000" b="1" dirty="0" err="1">
                <a:latin typeface="Courier New" pitchFamily="49" charset="0"/>
              </a:rPr>
              <a:t>numexams</a:t>
            </a:r>
            <a:r>
              <a:rPr lang="en-US" sz="2000" b="1" dirty="0">
                <a:latin typeface="Courier New" pitchFamily="49" charset="0"/>
              </a:rPr>
              <a:t>]);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void	</a:t>
            </a:r>
            <a:r>
              <a:rPr lang="en-US" sz="2000" b="1" dirty="0" err="1">
                <a:latin typeface="Courier New" pitchFamily="49" charset="0"/>
              </a:rPr>
              <a:t>writegrades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 grades[][</a:t>
            </a:r>
            <a:r>
              <a:rPr lang="en-US" sz="2000" b="1" dirty="0" err="1">
                <a:latin typeface="Courier New" pitchFamily="49" charset="0"/>
              </a:rPr>
              <a:t>numexams</a:t>
            </a:r>
            <a:r>
              <a:rPr lang="en-US" sz="2000" b="1" dirty="0">
                <a:latin typeface="Courier New" pitchFamily="49" charset="0"/>
              </a:rPr>
              <a:t>],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			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 averages[]);</a:t>
            </a:r>
          </a:p>
          <a:p>
            <a:pPr>
              <a:buFontTx/>
              <a:buNone/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5562600" y="27432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5851525" y="2476500"/>
            <a:ext cx="2749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Required; tells how many </a:t>
            </a:r>
          </a:p>
          <a:p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	columns there are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5638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// </a:t>
            </a:r>
            <a:r>
              <a:rPr lang="en-US" sz="2000" b="1" dirty="0" err="1">
                <a:latin typeface="Courier New" pitchFamily="49" charset="0"/>
              </a:rPr>
              <a:t>CalcAverages</a:t>
            </a:r>
            <a:r>
              <a:rPr lang="en-US" sz="2000" b="1" dirty="0">
                <a:latin typeface="Courier New" pitchFamily="49" charset="0"/>
              </a:rPr>
              <a:t>() -	Calculate the term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//					averages for a class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//					The average is based on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//					four exams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	main(void)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	grades[</a:t>
            </a:r>
            <a:r>
              <a:rPr lang="en-US" sz="2000" b="1" dirty="0" err="1">
                <a:latin typeface="Courier New" pitchFamily="49" charset="0"/>
              </a:rPr>
              <a:t>numstudents</a:t>
            </a:r>
            <a:r>
              <a:rPr lang="en-US" sz="2000" b="1" dirty="0">
                <a:latin typeface="Courier New" pitchFamily="49" charset="0"/>
              </a:rPr>
              <a:t>][</a:t>
            </a:r>
            <a:r>
              <a:rPr lang="en-US" sz="2000" b="1" dirty="0" err="1">
                <a:latin typeface="Courier New" pitchFamily="49" charset="0"/>
              </a:rPr>
              <a:t>numexams</a:t>
            </a:r>
            <a:r>
              <a:rPr lang="en-US" sz="2000" b="1" dirty="0">
                <a:latin typeface="Courier New" pitchFamily="49" charset="0"/>
              </a:rPr>
              <a:t>];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	averages[</a:t>
            </a:r>
            <a:r>
              <a:rPr lang="en-US" sz="2000" b="1" dirty="0" err="1">
                <a:latin typeface="Courier New" pitchFamily="49" charset="0"/>
              </a:rPr>
              <a:t>numstudents</a:t>
            </a:r>
            <a:r>
              <a:rPr lang="en-US" sz="2000" b="1" dirty="0">
                <a:latin typeface="Courier New" pitchFamily="49" charset="0"/>
              </a:rPr>
              <a:t>];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//Get the grades, find the averages and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//print them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readgrades</a:t>
            </a:r>
            <a:r>
              <a:rPr lang="en-US" sz="2000" b="1" dirty="0">
                <a:latin typeface="Courier New" pitchFamily="49" charset="0"/>
              </a:rPr>
              <a:t>(grades);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findaverages</a:t>
            </a:r>
            <a:r>
              <a:rPr lang="en-US" sz="2000" b="1" dirty="0">
                <a:latin typeface="Courier New" pitchFamily="49" charset="0"/>
              </a:rPr>
              <a:t>(averages, grades);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writegrades</a:t>
            </a:r>
            <a:r>
              <a:rPr lang="en-US" sz="2000" b="1" dirty="0">
                <a:latin typeface="Courier New" pitchFamily="49" charset="0"/>
              </a:rPr>
              <a:t>(grades, averages);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return(0);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"/>
            <a:ext cx="7772400" cy="6019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// </a:t>
            </a:r>
            <a:r>
              <a:rPr lang="en-US" sz="2000" b="1" dirty="0" err="1">
                <a:latin typeface="Courier New" pitchFamily="49" charset="0"/>
              </a:rPr>
              <a:t>readgrades</a:t>
            </a:r>
            <a:r>
              <a:rPr lang="en-US" sz="2000" b="1" dirty="0">
                <a:latin typeface="Courier New" pitchFamily="49" charset="0"/>
              </a:rPr>
              <a:t>() - Read the complete set of grades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void	</a:t>
            </a:r>
            <a:r>
              <a:rPr lang="en-US" sz="2000" b="1" dirty="0" err="1">
                <a:latin typeface="Courier New" pitchFamily="49" charset="0"/>
              </a:rPr>
              <a:t>readgrades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 grades[][</a:t>
            </a:r>
            <a:r>
              <a:rPr lang="en-US" sz="2000" b="1" dirty="0" err="1">
                <a:latin typeface="Courier New" pitchFamily="49" charset="0"/>
              </a:rPr>
              <a:t>numexams</a:t>
            </a:r>
            <a:r>
              <a:rPr lang="en-US" sz="2000" b="1" dirty="0">
                <a:latin typeface="Courier New" pitchFamily="49" charset="0"/>
              </a:rPr>
              <a:t>])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, j;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// Get each students grade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for (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 = 0; 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 &lt; </a:t>
            </a:r>
            <a:r>
              <a:rPr lang="en-US" sz="2000" b="1" dirty="0" err="1">
                <a:latin typeface="Courier New" pitchFamily="49" charset="0"/>
              </a:rPr>
              <a:t>numstudents</a:t>
            </a:r>
            <a:r>
              <a:rPr lang="en-US" sz="2000" b="1" dirty="0">
                <a:latin typeface="Courier New" pitchFamily="49" charset="0"/>
              </a:rPr>
              <a:t>; 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++)	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	//Get the next grade for this student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	for (j = 0;  j &lt; </a:t>
            </a:r>
            <a:r>
              <a:rPr lang="en-US" sz="2000" b="1" dirty="0" err="1">
                <a:latin typeface="Courier New" pitchFamily="49" charset="0"/>
              </a:rPr>
              <a:t>numexams</a:t>
            </a:r>
            <a:r>
              <a:rPr lang="en-US" sz="2000" b="1" dirty="0">
                <a:latin typeface="Courier New" pitchFamily="49" charset="0"/>
              </a:rPr>
              <a:t>;  j++)	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		</a:t>
            </a:r>
            <a:r>
              <a:rPr lang="en-US" sz="2000" b="1" dirty="0" err="1">
                <a:latin typeface="Courier New" pitchFamily="49" charset="0"/>
              </a:rPr>
              <a:t>cout</a:t>
            </a:r>
            <a:r>
              <a:rPr lang="en-US" sz="2000" b="1" dirty="0">
                <a:latin typeface="Courier New" pitchFamily="49" charset="0"/>
              </a:rPr>
              <a:t> &lt;&lt; "Grade on test #" &lt;&lt; j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			&lt;&lt; " for student # "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			&lt;&lt;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 &lt;&lt; "\t?";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		</a:t>
            </a:r>
            <a:r>
              <a:rPr lang="en-US" sz="2000" b="1" dirty="0" err="1">
                <a:latin typeface="Courier New" pitchFamily="49" charset="0"/>
              </a:rPr>
              <a:t>cin</a:t>
            </a:r>
            <a:r>
              <a:rPr lang="en-US" sz="2000" b="1" dirty="0">
                <a:latin typeface="Courier New" pitchFamily="49" charset="0"/>
              </a:rPr>
              <a:t> &gt;&gt; grades[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][j];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	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	//Skip one line for clarity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	</a:t>
            </a:r>
            <a:r>
              <a:rPr lang="en-US" sz="2000" b="1" dirty="0" err="1">
                <a:latin typeface="Courier New" pitchFamily="49" charset="0"/>
              </a:rPr>
              <a:t>cout</a:t>
            </a:r>
            <a:r>
              <a:rPr lang="en-US" sz="2000" b="1" dirty="0">
                <a:latin typeface="Courier New" pitchFamily="49" charset="0"/>
              </a:rPr>
              <a:t> &lt;&lt; '\n';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0"/>
            <a:ext cx="7772400" cy="53340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// </a:t>
            </a:r>
            <a:r>
              <a:rPr lang="en-US" sz="2000" b="1" dirty="0" err="1">
                <a:latin typeface="Courier New" pitchFamily="49" charset="0"/>
              </a:rPr>
              <a:t>FindAverages</a:t>
            </a:r>
            <a:r>
              <a:rPr lang="en-US" sz="2000" b="1" dirty="0">
                <a:latin typeface="Courier New" pitchFamily="49" charset="0"/>
              </a:rPr>
              <a:t>() -	Find the average for each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//					student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void	</a:t>
            </a:r>
            <a:r>
              <a:rPr lang="en-US" sz="2000" b="1" dirty="0" err="1">
                <a:latin typeface="Courier New" pitchFamily="49" charset="0"/>
              </a:rPr>
              <a:t>findaverages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 averages[],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			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 grades[][</a:t>
            </a:r>
            <a:r>
              <a:rPr lang="en-US" sz="2000" b="1" dirty="0" err="1">
                <a:latin typeface="Courier New" pitchFamily="49" charset="0"/>
              </a:rPr>
              <a:t>numexams</a:t>
            </a:r>
            <a:r>
              <a:rPr lang="en-US" sz="2000" b="1" dirty="0">
                <a:latin typeface="Courier New" pitchFamily="49" charset="0"/>
              </a:rPr>
              <a:t>])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{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, j, sum;</a:t>
            </a:r>
          </a:p>
          <a:p>
            <a:pPr>
              <a:buFontTx/>
              <a:buNone/>
            </a:pPr>
            <a:endParaRPr lang="en-US" sz="2000" b="1" dirty="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for (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 = 0; 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 &lt; </a:t>
            </a:r>
            <a:r>
              <a:rPr lang="en-US" sz="2000" b="1" dirty="0" err="1">
                <a:latin typeface="Courier New" pitchFamily="49" charset="0"/>
              </a:rPr>
              <a:t>numstudents</a:t>
            </a:r>
            <a:r>
              <a:rPr lang="en-US" sz="2000" b="1" dirty="0">
                <a:latin typeface="Courier New" pitchFamily="49" charset="0"/>
              </a:rPr>
              <a:t>; 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++)	{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	sum = 0;        	     	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	for (j = 0;  j &lt; </a:t>
            </a:r>
            <a:r>
              <a:rPr lang="en-US" sz="2000" b="1" dirty="0" err="1">
                <a:latin typeface="Courier New" pitchFamily="49" charset="0"/>
              </a:rPr>
              <a:t>numexams</a:t>
            </a:r>
            <a:r>
              <a:rPr lang="en-US" sz="2000" b="1" dirty="0">
                <a:latin typeface="Courier New" pitchFamily="49" charset="0"/>
              </a:rPr>
              <a:t>;  j++)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		sum += grades[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][j];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	averages[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] = sum/</a:t>
            </a:r>
            <a:r>
              <a:rPr lang="en-US" sz="2000" b="1" dirty="0" err="1">
                <a:latin typeface="Courier New" pitchFamily="49" charset="0"/>
              </a:rPr>
              <a:t>numexams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}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Using An Array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can assign a value to any element in the array by specify the array by name and its index: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x[0] = 87;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x[1] = 90;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… … …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x[9] = 93;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14800" y="2819400"/>
            <a:ext cx="14478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lowest index</a:t>
            </a:r>
            <a:endParaRPr lang="en-US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1828800" y="2819400"/>
            <a:ext cx="1219200" cy="45720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48000" y="2819400"/>
            <a:ext cx="1066800" cy="22860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267200" y="4724400"/>
            <a:ext cx="14478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highest index</a:t>
            </a:r>
            <a:endParaRPr lang="en-US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1828800" y="4343400"/>
            <a:ext cx="1219200" cy="45720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48000" y="4343400"/>
            <a:ext cx="1066800" cy="45720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87497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// </a:t>
            </a:r>
            <a:r>
              <a:rPr lang="en-US" sz="2000" b="1" dirty="0" err="1">
                <a:latin typeface="Courier New" pitchFamily="49" charset="0"/>
              </a:rPr>
              <a:t>WriteAverage</a:t>
            </a:r>
            <a:r>
              <a:rPr lang="en-US" sz="2000" b="1" dirty="0">
                <a:latin typeface="Courier New" pitchFamily="49" charset="0"/>
              </a:rPr>
              <a:t>() -	Output the grades and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//					average for each student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void	</a:t>
            </a:r>
            <a:r>
              <a:rPr lang="en-US" sz="2000" b="1" dirty="0" err="1">
                <a:latin typeface="Courier New" pitchFamily="49" charset="0"/>
              </a:rPr>
              <a:t>writegrades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 grades[][</a:t>
            </a:r>
            <a:r>
              <a:rPr lang="en-US" sz="2000" b="1" dirty="0" err="1">
                <a:latin typeface="Courier New" pitchFamily="49" charset="0"/>
              </a:rPr>
              <a:t>numexams</a:t>
            </a:r>
            <a:r>
              <a:rPr lang="en-US" sz="2000" b="1" dirty="0">
                <a:latin typeface="Courier New" pitchFamily="49" charset="0"/>
              </a:rPr>
              <a:t>],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			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 averages[])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{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, j;</a:t>
            </a:r>
          </a:p>
          <a:p>
            <a:pPr>
              <a:buFontTx/>
              <a:buNone/>
            </a:pPr>
            <a:endParaRPr lang="en-US" sz="2000" b="1" dirty="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// Print a heading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cout</a:t>
            </a:r>
            <a:r>
              <a:rPr lang="en-US" sz="2000" b="1" dirty="0">
                <a:latin typeface="Courier New" pitchFamily="49" charset="0"/>
              </a:rPr>
              <a:t> &lt;&lt; "Student Exam1\tExam2\tExam3\tExam4” 			&lt;&lt; \</a:t>
            </a:r>
            <a:r>
              <a:rPr lang="en-US" sz="2000" b="1" dirty="0" err="1">
                <a:latin typeface="Courier New" pitchFamily="49" charset="0"/>
              </a:rPr>
              <a:t>tAverage</a:t>
            </a:r>
            <a:r>
              <a:rPr lang="en-US" sz="2000" b="1" dirty="0">
                <a:latin typeface="Courier New" pitchFamily="49" charset="0"/>
              </a:rPr>
              <a:t>" &lt;&lt; </a:t>
            </a:r>
            <a:r>
              <a:rPr lang="en-US" sz="2000" b="1" dirty="0" err="1">
                <a:latin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>
              <a:buFontTx/>
              <a:buNone/>
            </a:pPr>
            <a:r>
              <a:rPr lang="en-US" sz="2400" dirty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0292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for (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 = 0; 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 &lt; </a:t>
            </a:r>
            <a:r>
              <a:rPr lang="en-US" sz="2000" b="1" dirty="0" err="1">
                <a:latin typeface="Courier New" pitchFamily="49" charset="0"/>
              </a:rPr>
              <a:t>numstudents</a:t>
            </a:r>
            <a:r>
              <a:rPr lang="en-US" sz="2000" b="1" dirty="0">
                <a:latin typeface="Courier New" pitchFamily="49" charset="0"/>
              </a:rPr>
              <a:t>; 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++)	{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	// Number each line, then print the grades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	//	and the average for the </a:t>
            </a:r>
            <a:r>
              <a:rPr lang="en-US" sz="2000" b="1" dirty="0" err="1">
                <a:latin typeface="Courier New" pitchFamily="49" charset="0"/>
              </a:rPr>
              <a:t>enxt</a:t>
            </a:r>
            <a:r>
              <a:rPr lang="en-US" sz="2000" b="1" dirty="0">
                <a:latin typeface="Courier New" pitchFamily="49" charset="0"/>
              </a:rPr>
              <a:t> student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	</a:t>
            </a:r>
            <a:r>
              <a:rPr lang="en-US" sz="2000" b="1" dirty="0" err="1">
                <a:latin typeface="Courier New" pitchFamily="49" charset="0"/>
              </a:rPr>
              <a:t>cout</a:t>
            </a:r>
            <a:r>
              <a:rPr lang="en-US" sz="2000" b="1" dirty="0">
                <a:latin typeface="Courier New" pitchFamily="49" charset="0"/>
              </a:rPr>
              <a:t> &lt;&lt;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	for (j = 0;  j &lt; </a:t>
            </a:r>
            <a:r>
              <a:rPr lang="en-US" sz="2000" b="1" dirty="0" err="1">
                <a:latin typeface="Courier New" pitchFamily="49" charset="0"/>
              </a:rPr>
              <a:t>numexams</a:t>
            </a:r>
            <a:r>
              <a:rPr lang="en-US" sz="2000" b="1" dirty="0">
                <a:latin typeface="Courier New" pitchFamily="49" charset="0"/>
              </a:rPr>
              <a:t>; j++)	{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		</a:t>
            </a:r>
            <a:r>
              <a:rPr lang="en-US" sz="2000" b="1" dirty="0" err="1">
                <a:latin typeface="Courier New" pitchFamily="49" charset="0"/>
              </a:rPr>
              <a:t>cout</a:t>
            </a:r>
            <a:r>
              <a:rPr lang="en-US" sz="2000" b="1" dirty="0">
                <a:latin typeface="Courier New" pitchFamily="49" charset="0"/>
              </a:rPr>
              <a:t> &lt;&lt; '\t';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		</a:t>
            </a:r>
            <a:r>
              <a:rPr lang="en-US" sz="2000" b="1" dirty="0" err="1">
                <a:latin typeface="Courier New" pitchFamily="49" charset="0"/>
              </a:rPr>
              <a:t>cout.width</a:t>
            </a:r>
            <a:r>
              <a:rPr lang="en-US" sz="2000" b="1" dirty="0">
                <a:latin typeface="Courier New" pitchFamily="49" charset="0"/>
              </a:rPr>
              <a:t>(4);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		</a:t>
            </a:r>
            <a:r>
              <a:rPr lang="en-US" sz="2000" b="1" dirty="0" err="1">
                <a:latin typeface="Courier New" pitchFamily="49" charset="0"/>
              </a:rPr>
              <a:t>cout</a:t>
            </a:r>
            <a:r>
              <a:rPr lang="en-US" sz="2000" b="1" dirty="0">
                <a:latin typeface="Courier New" pitchFamily="49" charset="0"/>
              </a:rPr>
              <a:t> &lt;&lt; grades[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][j];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	}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	</a:t>
            </a:r>
            <a:r>
              <a:rPr lang="en-US" sz="2000" b="1" dirty="0" err="1">
                <a:latin typeface="Courier New" pitchFamily="49" charset="0"/>
              </a:rPr>
              <a:t>cout</a:t>
            </a:r>
            <a:r>
              <a:rPr lang="en-US" sz="2000" b="1" dirty="0">
                <a:latin typeface="Courier New" pitchFamily="49" charset="0"/>
              </a:rPr>
              <a:t> &lt;&lt; '\t' &lt;&lt; averages[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] &lt;&lt; </a:t>
            </a:r>
            <a:r>
              <a:rPr lang="en-US" sz="2000" b="1" dirty="0" err="1">
                <a:latin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</a:rPr>
              <a:t>;;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	}</a:t>
            </a:r>
          </a:p>
          <a:p>
            <a:pPr>
              <a:buFontTx/>
              <a:buNone/>
            </a:pPr>
            <a:endParaRPr lang="en-US" sz="2000" b="1" dirty="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r>
              <a:rPr lang="en-US" sz="4000"/>
              <a:t>Limitations of </a:t>
            </a:r>
            <a:r>
              <a:rPr lang="en-US" sz="3600" b="1">
                <a:latin typeface="Courier New" pitchFamily="49" charset="0"/>
              </a:rPr>
              <a:t>grades.cpp</a:t>
            </a: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program has a major limitation: we must know exactly how many students there are.</a:t>
            </a:r>
          </a:p>
          <a:p>
            <a:r>
              <a:rPr lang="en-US"/>
              <a:t>It would be better if we can safely guess our upper limit and count the exact number.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45720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Matrices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38100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 matrix is a two-dimensional array of numbers, used in many types of mathematical problems.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Adding and subtracting matrices is easy:</a:t>
            </a:r>
          </a:p>
          <a:p>
            <a:pPr lvl="1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, j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+ b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i, j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i, j</a:t>
            </a:r>
          </a:p>
          <a:p>
            <a:pPr lvl="1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, j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- b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i, j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i, j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Multiplying matrices is much harder:</a:t>
            </a:r>
          </a:p>
        </p:txBody>
      </p:sp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2514600" y="5214938"/>
          <a:ext cx="38100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130040" imgH="431640" progId="Equation.3">
                  <p:embed/>
                </p:oleObj>
              </mc:Choice>
              <mc:Fallback>
                <p:oleObj name="Equation" r:id="rId3" imgW="11300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214938"/>
                        <a:ext cx="38100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latin typeface="Courier New" pitchFamily="49" charset="0"/>
              </a:rPr>
              <a:t>multmat.cpp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6576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#include	&lt;iostream.h&gt;</a:t>
            </a:r>
          </a:p>
          <a:p>
            <a:pPr>
              <a:buFontTx/>
              <a:buNone/>
            </a:pPr>
            <a:endParaRPr lang="en-US" sz="20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const int numrows = 4, numcolumns = 4;</a:t>
            </a:r>
          </a:p>
          <a:p>
            <a:pPr>
              <a:buFontTx/>
              <a:buNone/>
            </a:pPr>
            <a:endParaRPr lang="en-US" sz="20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void	readmatrix(int matrix[][numcolumns]);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void	multmatrix(int c[][numcolumns], 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			int a[][numcolumns],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			int b[][numcolumns]);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void	writematrix(int matrix[][numcolumns]);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5791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// multmat() – Read and multiply two matrices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int	main(void)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int		a[numrows][numcolumns],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		b[numrows][numcolumns],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		c[numrows][numcolumns];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 b="1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cout &lt;&lt; "Enter matrix a" &lt;&lt; endl;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readmatrix(a);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cout &lt;&lt; "Enter matrix b" &lt;&lt; endl;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readmatrix(b);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multmatrix(c, a, b);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cout &lt;&lt; "The product is:" &lt;&lt; endl;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writematrix(c);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 b="1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return(0);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42672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//readmatrix() -	Read in a matrix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void	readmatrix(int matrix[][numcolumns])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{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int	i, j;</a:t>
            </a:r>
          </a:p>
          <a:p>
            <a:pPr>
              <a:buFontTx/>
              <a:buNone/>
            </a:pPr>
            <a:endParaRPr lang="en-US" sz="20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for (i = 0;  i &lt; numrows; i++)	{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	cout &lt;&lt; "Enter row #" &lt;&lt; i+1 &lt;&lt; "\t?";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	for (j = 0;  j &lt; numcolumns;  j++)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		cin &gt;&gt; matrix[i][j];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}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1816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// multmatrix() – Multiply a x b to get c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void	multmatrix(int c[][numcolumns],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		int a[][numcolumns],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		int b[][numcolumns])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{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int	i, j, k;</a:t>
            </a:r>
          </a:p>
          <a:p>
            <a:pPr>
              <a:buFontTx/>
              <a:buNone/>
            </a:pPr>
            <a:endParaRPr lang="en-US" sz="20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for (i = 0;  i &lt; numrows; i++)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	for (j = 0;  j &lt; numcolumns;  j++)	{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		c[i][j] = 0;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		for (k = 0;  k &lt; numrows;  k++)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			c[i][j] += a[i][k]*b[k][j];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	}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4343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// writematrix() – Write an i x j matrix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void	writematrix(int matrix[][numcolumns])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{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int	i, j;</a:t>
            </a:r>
          </a:p>
          <a:p>
            <a:pPr>
              <a:buFontTx/>
              <a:buNone/>
            </a:pPr>
            <a:endParaRPr lang="en-US" sz="20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for (i = 0;  i &lt; numrows;  i++)	{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	for (j = 0; j &lt; numcolumns;  j++)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		cout &lt;&lt; '\t' &lt;&lt; matrix[i][j];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	cout &lt;&lt; '\n';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} 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What is a Structure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structure is a heterogeneous collection of data.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Even if the data type is the same, it may not belong in an array but in a structure.</a:t>
            </a:r>
          </a:p>
        </p:txBody>
      </p:sp>
    </p:spTree>
    <p:extLst>
      <p:ext uri="{BB962C8B-B14F-4D97-AF65-F5344CB8AC3E}">
        <p14:creationId xmlns:p14="http://schemas.microsoft.com/office/powerpoint/2010/main" val="871129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Using An Array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 index can be any integer or character literal, constant, variable or expression: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x[6] = x[5] + 4;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x[Five] = 34;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x[i+1] = x[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 + 3;</a:t>
            </a: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is really useful, because we do not want  to have to write separate statement to assign values to each array element.</a:t>
            </a:r>
          </a:p>
        </p:txBody>
      </p:sp>
    </p:spTree>
    <p:extLst>
      <p:ext uri="{BB962C8B-B14F-4D97-AF65-F5344CB8AC3E}">
        <p14:creationId xmlns:p14="http://schemas.microsoft.com/office/powerpoint/2010/main" val="163664385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Declaring A Structure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structure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containing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 rate of pay and hours worked might look like this:</a:t>
            </a:r>
          </a:p>
          <a:p>
            <a:pPr marL="400050" lvl="1" indent="0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rate;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hours;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gross;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 	worker;</a:t>
            </a:r>
          </a:p>
        </p:txBody>
      </p:sp>
    </p:spTree>
    <p:extLst>
      <p:ext uri="{BB962C8B-B14F-4D97-AF65-F5344CB8AC3E}">
        <p14:creationId xmlns:p14="http://schemas.microsoft.com/office/powerpoint/2010/main" val="223597617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Declaring A Structure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Alternatively, we can write:</a:t>
            </a:r>
          </a:p>
          <a:p>
            <a:pPr marL="400050" lvl="1" indent="0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rate, hours, gross;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 worker;</a:t>
            </a:r>
          </a:p>
        </p:txBody>
      </p:sp>
    </p:spTree>
    <p:extLst>
      <p:ext uri="{BB962C8B-B14F-4D97-AF65-F5344CB8AC3E}">
        <p14:creationId xmlns:p14="http://schemas.microsoft.com/office/powerpoint/2010/main" val="185551218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Declaring A Structure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We can give the structure a name and then declare variables as structures of this type very easily:</a:t>
            </a:r>
          </a:p>
          <a:p>
            <a:pPr marL="400050" lvl="1" indent="0">
              <a:buNone/>
            </a:pP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workerstuff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400050" lvl="1" indent="0">
              <a:buNone/>
            </a:pP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rate, hours, gross;</a:t>
            </a:r>
          </a:p>
          <a:p>
            <a:pPr marL="400050" lvl="1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 ;</a:t>
            </a:r>
          </a:p>
          <a:p>
            <a:pPr marL="400050" lvl="1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… …</a:t>
            </a:r>
          </a:p>
          <a:p>
            <a:pPr marL="400050" lvl="1" indent="0">
              <a:buNone/>
            </a:pP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main(void)</a:t>
            </a:r>
          </a:p>
          <a:p>
            <a:pPr marL="400050" lvl="1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00050" lvl="1" indent="0">
              <a:buNone/>
            </a:pP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workerstuff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worker;</a:t>
            </a: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73898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Using A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use a field within the structure, you must specify both the structure and the field with a period “.” in between:</a:t>
            </a:r>
          </a:p>
          <a:p>
            <a:pPr marL="400050" lvl="1" indent="0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&gt;&gt;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worker.rate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00050" lvl="1" indent="0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&gt;&gt;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worker.hours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00050" lvl="1" indent="0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worker.gross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worker.rate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			*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worker.hours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99377135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simple payroll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iostream.h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workerstuff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0" indent="0"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	char name[20];</a:t>
            </a:r>
          </a:p>
          <a:p>
            <a:pPr marL="0" indent="0"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	float rate;</a:t>
            </a:r>
          </a:p>
          <a:p>
            <a:pPr marL="0" indent="0"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	float hours;</a:t>
            </a:r>
          </a:p>
          <a:p>
            <a:pPr marL="0" indent="0"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	float gross;</a:t>
            </a:r>
          </a:p>
          <a:p>
            <a:pPr marL="0" indent="0"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};</a:t>
            </a: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37469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48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main(void)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workerstuff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worker;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"What is the worker\'s rate per "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&lt;&lt; "hour?\t";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&gt;&gt;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worker.rate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"How many hours did the worker work "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&lt;&lt; "last week?\t";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&gt;&gt;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worker.hours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"What is the worker\'s name?\t";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&gt;&gt; worker.name;</a:t>
            </a:r>
          </a:p>
        </p:txBody>
      </p:sp>
    </p:spTree>
    <p:extLst>
      <p:ext uri="{BB962C8B-B14F-4D97-AF65-F5344CB8AC3E}">
        <p14:creationId xmlns:p14="http://schemas.microsoft.com/office/powerpoint/2010/main" val="324489854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cout.setf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ios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showpoint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cout.setf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ios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::fixed);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cout.precision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(1);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worker.name &lt;&lt; " worked " 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worker.hours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 hours at $";</a:t>
            </a:r>
          </a:p>
          <a:p>
            <a:pPr mar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cout.precision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(2);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worker.rate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 per hour." 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return(0);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7767127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Revising the payroll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iostream.h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ctype.h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enum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{false, true};</a:t>
            </a:r>
          </a:p>
          <a:p>
            <a:pPr marL="0" indent="0"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NumBrackets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= 5;	// # of tax brackets</a:t>
            </a:r>
          </a:p>
          <a:p>
            <a:pPr mar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brackettype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float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minsalary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taxrate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94015727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3505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The prototypes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void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getbrackets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brackettype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brackets[]);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void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getinput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(float &amp;hours, float &amp;rate);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float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getgross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(float hours, float rate);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float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gettax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(float gross,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brackettype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brackets[]);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void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writecheck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(float gross, float tax, 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float net, float rate, float hours);</a:t>
            </a:r>
          </a:p>
          <a:p>
            <a:pPr marL="0" indent="0"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calcagain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(void);</a:t>
            </a:r>
          </a:p>
        </p:txBody>
      </p:sp>
    </p:spTree>
    <p:extLst>
      <p:ext uri="{BB962C8B-B14F-4D97-AF65-F5344CB8AC3E}">
        <p14:creationId xmlns:p14="http://schemas.microsoft.com/office/powerpoint/2010/main" val="293921834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1"/>
            <a:ext cx="82296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A payroll program that allows the user to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enter the tax brackets</a:t>
            </a:r>
          </a:p>
          <a:p>
            <a:pPr marL="0" indent="0"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main(void)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float hours, rate;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float gross, tax, net;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brackettype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brackets[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NumBrackets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again;</a:t>
            </a:r>
          </a:p>
          <a:p>
            <a:pPr mar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Get the tax brackets before processing any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payroll records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getbrackets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(brackets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600716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Using a Counting Loop To Set An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2667000"/>
          </a:xfrm>
        </p:spPr>
        <p:txBody>
          <a:bodyPr>
            <a:normAutofit/>
          </a:bodyPr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Counting loops are really useful when manipulating arrays: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&lt; 10;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&gt;&gt; x[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];</a:t>
            </a:r>
          </a:p>
        </p:txBody>
      </p:sp>
    </p:spTree>
    <p:extLst>
      <p:ext uri="{BB962C8B-B14F-4D97-AF65-F5344CB8AC3E}">
        <p14:creationId xmlns:p14="http://schemas.microsoft.com/office/powerpoint/2010/main" val="355251926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do {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//Get the inputs, calculate the gross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getinput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(hours, rate);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gross =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getgross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(hours, rate);</a:t>
            </a:r>
          </a:p>
          <a:p>
            <a:pPr mar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//Calculate the tax and subtract it to get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//the net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tax =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gettax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(gross, brackets);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net = gross - tax;</a:t>
            </a:r>
          </a:p>
          <a:p>
            <a:pPr mar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//Write the paycheck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writecheck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(gross, tax, net, rate, hours);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Does the user want to process another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record?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again =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calcagain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 while (again);</a:t>
            </a:r>
          </a:p>
        </p:txBody>
      </p:sp>
    </p:spTree>
    <p:extLst>
      <p:ext uri="{BB962C8B-B14F-4D97-AF65-F5344CB8AC3E}">
        <p14:creationId xmlns:p14="http://schemas.microsoft.com/office/powerpoint/2010/main" val="347448126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8229600" cy="3352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Does the user want to process another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record?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again =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calcagain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 while (again);</a:t>
            </a:r>
          </a:p>
          <a:p>
            <a:pPr marL="400050" lvl="1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If not, quit</a:t>
            </a:r>
          </a:p>
          <a:p>
            <a:pPr marL="400050" lvl="1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return(0);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9686646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getbrackets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() - Input the tax brackets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There are two different arrays one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stores the minimum gross for the tax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bracket, the other stores the tax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rate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getbrackets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brackettype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brackets[])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for 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NumBrackets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"What is the maximum income for"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	&lt;&lt; " bracket #" &lt;&lt; i+1 &lt;&lt; '?';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&gt;&gt; brackets[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].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minsalary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9569388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0050" lvl="1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"What is the tax rate for bracket"</a:t>
            </a:r>
          </a:p>
          <a:p>
            <a:pPr marL="400050" lvl="1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&lt;&lt; " #" &lt;&lt; i+1 &lt;&lt; '?';</a:t>
            </a:r>
          </a:p>
          <a:p>
            <a:pPr marL="400050" lvl="1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&gt;&gt; brackets[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].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taxrate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00050" lvl="1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brackets[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].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taxrate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= brackets[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].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taxrate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/100;</a:t>
            </a:r>
          </a:p>
          <a:p>
            <a:pPr marL="400050" lvl="1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00050" lvl="1" indent="0"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"\n\n\n";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2583641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gettax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() - Calculate the tax for the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employee using the tax brackets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float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gettax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(float gross,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brackettype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brackets[])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If the employee doesn't make enough for the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lowest bracket the tax is zero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if (gross &lt; brackets[0].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minsalary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return(0.0);</a:t>
            </a:r>
          </a:p>
          <a:p>
            <a:pPr mar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Find the appropriate bracket for the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// employee</a:t>
            </a:r>
          </a:p>
        </p:txBody>
      </p:sp>
    </p:spTree>
    <p:extLst>
      <p:ext uri="{BB962C8B-B14F-4D97-AF65-F5344CB8AC3E}">
        <p14:creationId xmlns:p14="http://schemas.microsoft.com/office/powerpoint/2010/main" val="134174020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124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for 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= 1;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NumBrackets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if (gross &lt; brackets[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].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minsalary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return(brackets[i-1].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taxrate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*gross);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//The employee is in the highest bracket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return(brackets[NumBrackets-1].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taxrate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*gross);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51063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Structures Containing Arrays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 structure can have an array as a field within it. Examples of this include character strings.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Our Dean’s List program could use this to include the grades that comprised our students’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g.p.a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Example: Find a Student’s Exam Average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Find a student’s exam average, given the scores on 4 exams.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Initial algorithm:</a:t>
            </a:r>
          </a:p>
          <a:p>
            <a:pPr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1.	Find the student’s exam scores</a:t>
            </a:r>
          </a:p>
          <a:p>
            <a:pPr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2.	Calculate the student’s average</a:t>
            </a:r>
          </a:p>
          <a:p>
            <a:pPr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3.	Print the scores and average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762000"/>
          </a:xfrm>
        </p:spPr>
        <p:txBody>
          <a:bodyPr/>
          <a:lstStyle/>
          <a:p>
            <a:r>
              <a:rPr lang="en-US" sz="3600" b="1">
                <a:latin typeface="Courier New" pitchFamily="49" charset="0"/>
              </a:rPr>
              <a:t>avggrade.cpp</a:t>
            </a: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848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#include	&lt;iostream.h&gt;</a:t>
            </a:r>
          </a:p>
          <a:p>
            <a:pPr>
              <a:buFontTx/>
              <a:buNone/>
            </a:pPr>
            <a:endParaRPr lang="en-US" sz="20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const	int	namelen = 15, numexams = 4;</a:t>
            </a:r>
          </a:p>
          <a:p>
            <a:pPr>
              <a:buFontTx/>
              <a:buNone/>
            </a:pPr>
            <a:endParaRPr lang="en-US" sz="20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typedef	struct	{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char	firstname[namelen], lastname[namelen];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int	exam[numexams];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} examrec;</a:t>
            </a:r>
          </a:p>
          <a:p>
            <a:pPr>
              <a:buFontTx/>
              <a:buNone/>
            </a:pPr>
            <a:endParaRPr lang="en-US" sz="20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void	readstudent(examrec &amp;student);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float	findaverage(examrec student);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void	writestudent(examrec student, float average);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85800"/>
            <a:ext cx="7848600" cy="5410200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// AvgGrade() -	Averages the grades on n exams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int	main(void)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{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examrec		student;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float		average;</a:t>
            </a:r>
          </a:p>
          <a:p>
            <a:pPr>
              <a:buFontTx/>
              <a:buNone/>
            </a:pPr>
            <a:endParaRPr lang="en-US" sz="20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// Read the students name and test scores 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readstudent(student);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// Find the average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average = findaverage(student);</a:t>
            </a:r>
          </a:p>
          <a:p>
            <a:pPr>
              <a:buFontTx/>
              <a:buNone/>
            </a:pPr>
            <a:endParaRPr lang="en-US" sz="20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// Print the results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writestudent(student, average);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return(0);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 Program To Find Class Average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using namespace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getgrades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grades[]);</a:t>
            </a:r>
          </a:p>
          <a:p>
            <a:pPr marL="0" lvl="0" indent="0"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calcaverage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grades[]);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printresults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grades[],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mean);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char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lettergrade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score);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numgrades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= 10;</a:t>
            </a:r>
          </a:p>
        </p:txBody>
      </p:sp>
    </p:spTree>
    <p:extLst>
      <p:ext uri="{BB962C8B-B14F-4D97-AF65-F5344CB8AC3E}">
        <p14:creationId xmlns:p14="http://schemas.microsoft.com/office/powerpoint/2010/main" val="44250297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924800" cy="5791200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// ReadStudent() -	Read the input about the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//					student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void	readstudent(examrec &amp;student)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{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int		i;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cout &lt;&lt; "First name\t?";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cin &gt;&gt; student.firstname;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cout &lt;&lt; "Last name\t?";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cin &gt;&gt; student.lastname;</a:t>
            </a:r>
          </a:p>
          <a:p>
            <a:pPr>
              <a:buFontTx/>
              <a:buNone/>
            </a:pPr>
            <a:endParaRPr lang="en-US" sz="20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for (i = 0;  i &lt; numexams;  i++)	{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	cout &lt;&lt; "Enter grade for exam #”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			&lt;&lt; i+1 &lt;&lt; "\t?";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	cin &gt;&gt; student.exam[i];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}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848600" cy="55626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// FindAverage() -	Returns the average of n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//					exam scores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float	findaverage(examrec student)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{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int		i, sum = 0;</a:t>
            </a:r>
          </a:p>
          <a:p>
            <a:pPr>
              <a:buFontTx/>
              <a:buNone/>
            </a:pPr>
            <a:endParaRPr lang="en-US" sz="20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for (i = 0;  i &lt; numexams;  i++)	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	sum += student.exam[i];</a:t>
            </a:r>
          </a:p>
          <a:p>
            <a:pPr>
              <a:buFontTx/>
              <a:buNone/>
            </a:pPr>
            <a:endParaRPr lang="en-US" sz="20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return((float) sum/numexams);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848600" cy="55626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// WriteStudent() -	Print the data about the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//					student including the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//					average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void	writestudent(examrec student, float average)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{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int	i;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cout &lt;&lt; student.firstname &lt;&lt; ' ‘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		&lt;&lt; student.lastname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	&lt;&lt; " scored : " &lt;&lt; endl;;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for  (i = 0;  i &lt; numexams;  i++)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	cout &lt;&lt; student.exam[i] &lt;&lt; '\t';</a:t>
            </a:r>
          </a:p>
          <a:p>
            <a:pPr>
              <a:buFontTx/>
              <a:buNone/>
            </a:pPr>
            <a:endParaRPr lang="en-US" sz="20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	cout &lt;&lt; "\n\twhich resulted in an average of "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        	&lt;&lt; average &lt;&lt; endl;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}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37338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main(void)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grades[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numgrades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], average;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getgrades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(grades);</a:t>
            </a:r>
          </a:p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average =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calcaverage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(grades);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printresults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(grades, average);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return(0);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85466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getgrades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grades[])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count;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for (count = 0; count 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numgrades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 count++) {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"Enter a grade ";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&gt;&gt; grades[count];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lvl="0" indent="0"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calcaverage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grades[])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lv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count, sum = 0;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for (count = 0; count 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numgrades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 count++)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sum = sum + grades[count];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return(sum/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numgrades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lv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760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1344</Words>
  <Application>Microsoft Office PowerPoint</Application>
  <PresentationFormat>On-screen Show (4:3)</PresentationFormat>
  <Paragraphs>755</Paragraphs>
  <Slides>72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4" baseType="lpstr">
      <vt:lpstr>Office Theme</vt:lpstr>
      <vt:lpstr>Equation</vt:lpstr>
      <vt:lpstr>CSC 270 – Survey of Programming Languages</vt:lpstr>
      <vt:lpstr>Grouping Data</vt:lpstr>
      <vt:lpstr>Declaring Arrays</vt:lpstr>
      <vt:lpstr>Using An Array</vt:lpstr>
      <vt:lpstr>Using An Array (continued)</vt:lpstr>
      <vt:lpstr>Using a Counting Loop To Set An Array</vt:lpstr>
      <vt:lpstr>A Program To Find Class Average</vt:lpstr>
      <vt:lpstr>PowerPoint Presentation</vt:lpstr>
      <vt:lpstr>PowerPoint Presentation</vt:lpstr>
      <vt:lpstr>PowerPoint Presentation</vt:lpstr>
      <vt:lpstr>PowerPoint Presentation</vt:lpstr>
      <vt:lpstr>Example - A Payroll Program</vt:lpstr>
      <vt:lpstr>The Revised Payroll Program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Sorting</vt:lpstr>
      <vt:lpstr>Selection Sorting</vt:lpstr>
      <vt:lpstr>PowerPoint Presentation</vt:lpstr>
      <vt:lpstr>PowerPoint Presentation</vt:lpstr>
      <vt:lpstr>PowerPoint Presentation</vt:lpstr>
      <vt:lpstr>Multidimensional Arrays</vt:lpstr>
      <vt:lpstr>Implementing Multidimensional Arrays</vt:lpstr>
      <vt:lpstr>Example: Class Average on a Series of Exams</vt:lpstr>
      <vt:lpstr>grades.cpp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Limitations of grades.cpp</vt:lpstr>
      <vt:lpstr>Matrices</vt:lpstr>
      <vt:lpstr>multmat.cpp</vt:lpstr>
      <vt:lpstr>PowerPoint Presentation</vt:lpstr>
      <vt:lpstr>PowerPoint Presentation</vt:lpstr>
      <vt:lpstr>PowerPoint Presentation</vt:lpstr>
      <vt:lpstr>PowerPoint Presentation</vt:lpstr>
      <vt:lpstr>What is a Structure</vt:lpstr>
      <vt:lpstr>Declaring A Structure</vt:lpstr>
      <vt:lpstr>Declaring A Structure (continued)</vt:lpstr>
      <vt:lpstr>Declaring A Structure (continued)</vt:lpstr>
      <vt:lpstr>Using A Structure</vt:lpstr>
      <vt:lpstr>A simple payroll program</vt:lpstr>
      <vt:lpstr>PowerPoint Presentation</vt:lpstr>
      <vt:lpstr>PowerPoint Presentation</vt:lpstr>
      <vt:lpstr>Revising the payroll program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Structures Containing Arrays</vt:lpstr>
      <vt:lpstr>Example: Find a Student’s Exam Average</vt:lpstr>
      <vt:lpstr>avggrade.cpp</vt:lpstr>
      <vt:lpstr>PowerPoint Presentation</vt:lpstr>
      <vt:lpstr>PowerPoint Presentation</vt:lpstr>
      <vt:lpstr>PowerPoint Presentation</vt:lpstr>
      <vt:lpstr>PowerPoint Presentation</vt:lpstr>
    </vt:vector>
  </TitlesOfParts>
  <Company>Adelphi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 270 – Survey of Programming Languages</dc:title>
  <dc:creator>Robert M. Siegfried</dc:creator>
  <cp:lastModifiedBy>Adelphi User</cp:lastModifiedBy>
  <cp:revision>10</cp:revision>
  <cp:lastPrinted>2012-06-26T22:39:09Z</cp:lastPrinted>
  <dcterms:created xsi:type="dcterms:W3CDTF">2012-06-26T19:42:26Z</dcterms:created>
  <dcterms:modified xsi:type="dcterms:W3CDTF">2014-08-25T15:35:45Z</dcterms:modified>
</cp:coreProperties>
</file>