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1"/>
  </p:notesMasterIdLst>
  <p:handoutMasterIdLst>
    <p:handoutMasterId r:id="rId102"/>
  </p:handoutMasterIdLst>
  <p:sldIdLst>
    <p:sldId id="256" r:id="rId2"/>
    <p:sldId id="258" r:id="rId3"/>
    <p:sldId id="259" r:id="rId4"/>
    <p:sldId id="261" r:id="rId5"/>
    <p:sldId id="263" r:id="rId6"/>
    <p:sldId id="262" r:id="rId7"/>
    <p:sldId id="265" r:id="rId8"/>
    <p:sldId id="266" r:id="rId9"/>
    <p:sldId id="267" r:id="rId10"/>
    <p:sldId id="270" r:id="rId11"/>
    <p:sldId id="271" r:id="rId12"/>
    <p:sldId id="272" r:id="rId13"/>
    <p:sldId id="274" r:id="rId14"/>
    <p:sldId id="275" r:id="rId15"/>
    <p:sldId id="276" r:id="rId16"/>
    <p:sldId id="278" r:id="rId17"/>
    <p:sldId id="279" r:id="rId18"/>
    <p:sldId id="280" r:id="rId19"/>
    <p:sldId id="282" r:id="rId20"/>
    <p:sldId id="283" r:id="rId21"/>
    <p:sldId id="284" r:id="rId22"/>
    <p:sldId id="285" r:id="rId23"/>
    <p:sldId id="286" r:id="rId24"/>
    <p:sldId id="287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9" r:id="rId33"/>
    <p:sldId id="306" r:id="rId34"/>
    <p:sldId id="301" r:id="rId35"/>
    <p:sldId id="302" r:id="rId36"/>
    <p:sldId id="307" r:id="rId37"/>
    <p:sldId id="304" r:id="rId38"/>
    <p:sldId id="305" r:id="rId39"/>
    <p:sldId id="308" r:id="rId40"/>
    <p:sldId id="309" r:id="rId41"/>
    <p:sldId id="288" r:id="rId42"/>
    <p:sldId id="268" r:id="rId43"/>
    <p:sldId id="311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21" r:id="rId54"/>
    <p:sldId id="322" r:id="rId55"/>
    <p:sldId id="323" r:id="rId56"/>
    <p:sldId id="324" r:id="rId57"/>
    <p:sldId id="325" r:id="rId58"/>
    <p:sldId id="326" r:id="rId59"/>
    <p:sldId id="327" r:id="rId60"/>
    <p:sldId id="328" r:id="rId61"/>
    <p:sldId id="329" r:id="rId62"/>
    <p:sldId id="330" r:id="rId63"/>
    <p:sldId id="331" r:id="rId64"/>
    <p:sldId id="332" r:id="rId65"/>
    <p:sldId id="333" r:id="rId66"/>
    <p:sldId id="334" r:id="rId67"/>
    <p:sldId id="335" r:id="rId68"/>
    <p:sldId id="336" r:id="rId69"/>
    <p:sldId id="337" r:id="rId70"/>
    <p:sldId id="338" r:id="rId71"/>
    <p:sldId id="339" r:id="rId72"/>
    <p:sldId id="340" r:id="rId73"/>
    <p:sldId id="341" r:id="rId74"/>
    <p:sldId id="342" r:id="rId75"/>
    <p:sldId id="343" r:id="rId76"/>
    <p:sldId id="344" r:id="rId77"/>
    <p:sldId id="345" r:id="rId78"/>
    <p:sldId id="346" r:id="rId79"/>
    <p:sldId id="347" r:id="rId80"/>
    <p:sldId id="348" r:id="rId81"/>
    <p:sldId id="349" r:id="rId82"/>
    <p:sldId id="350" r:id="rId83"/>
    <p:sldId id="351" r:id="rId84"/>
    <p:sldId id="352" r:id="rId85"/>
    <p:sldId id="353" r:id="rId86"/>
    <p:sldId id="354" r:id="rId87"/>
    <p:sldId id="355" r:id="rId88"/>
    <p:sldId id="356" r:id="rId89"/>
    <p:sldId id="357" r:id="rId90"/>
    <p:sldId id="358" r:id="rId91"/>
    <p:sldId id="359" r:id="rId92"/>
    <p:sldId id="360" r:id="rId93"/>
    <p:sldId id="361" r:id="rId94"/>
    <p:sldId id="362" r:id="rId95"/>
    <p:sldId id="363" r:id="rId96"/>
    <p:sldId id="364" r:id="rId97"/>
    <p:sldId id="365" r:id="rId98"/>
    <p:sldId id="366" r:id="rId99"/>
    <p:sldId id="367" r:id="rId10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66" d="100"/>
          <a:sy n="66" d="100"/>
        </p:scale>
        <p:origin x="-372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9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446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11C37-2008-45CA-94FF-A8F71D547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4476E-5FC3-4502-ACA0-E00AB9BDE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4476E-5FC3-4502-ACA0-E00AB9BDE5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48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 b="0"/>
              <a:t>14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08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 b="0"/>
              <a:t>14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752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 b="0"/>
              <a:t>2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421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 b="0"/>
              <a:t>14</a:t>
            </a:r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517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 b="0"/>
              <a:t>14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4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0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4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9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36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93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76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3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9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3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3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FCA9-49DD-4C3B-9214-3823414CF555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379C6-4211-4C04-8DCF-BDEC6E51D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CSC 270 – Survey of Programming Languages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C++ Lecture 2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Modular Programming I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: Functions</a:t>
            </a:r>
            <a:endParaRPr lang="en-US" dirty="0"/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609600" y="5775211"/>
            <a:ext cx="63865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Modified from Dr. Robert Siegfried’s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7465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381000"/>
          </a:xfrm>
          <a:noFill/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are parameters?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parameter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a value or a variable that is used to provide information to a function that is being called.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we are writing a function to calculate the square of a number, we can pass the value to be squared as a parameter: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(5);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(x)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These are called actual parameters because these are the actual values (or variables) used by the function being called.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 flipV="1">
            <a:off x="4946650" y="3727450"/>
            <a:ext cx="1228725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6303963" y="3729038"/>
            <a:ext cx="1779334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actual parameter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248400" y="3733800"/>
            <a:ext cx="24384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04800"/>
          </a:xfrm>
          <a:noFill/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Formal Parameters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1295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Functions that use parameters must have them listed in the function header.  These parameters are called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formal parameters.</a:t>
            </a:r>
          </a:p>
          <a:p>
            <a:pPr>
              <a:lnSpc>
                <a:spcPct val="90000"/>
              </a:lnSpc>
            </a:pPr>
            <a:endParaRPr lang="en-US" sz="2800" b="1" i="1" u="sng" dirty="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11188" y="2668588"/>
            <a:ext cx="7934325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void </a:t>
            </a:r>
            <a:r>
              <a:rPr lang="en-US" sz="2000" dirty="0" err="1" smtClean="0">
                <a:latin typeface="Courier New" pitchFamily="49" charset="0"/>
              </a:rPr>
              <a:t>print_square</a:t>
            </a:r>
            <a:r>
              <a:rPr lang="en-US" sz="2000" dirty="0" smtClean="0">
                <a:latin typeface="Courier New" pitchFamily="49" charset="0"/>
              </a:rPr>
              <a:t>(float </a:t>
            </a:r>
            <a:r>
              <a:rPr lang="en-US" sz="2000" dirty="0">
                <a:latin typeface="Courier New" pitchFamily="49" charset="0"/>
              </a:rPr>
              <a:t>x)  {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</a:rPr>
              <a:t>float </a:t>
            </a:r>
            <a:r>
              <a:rPr lang="en-US" sz="2000" dirty="0">
                <a:latin typeface="Courier New" pitchFamily="49" charset="0"/>
              </a:rPr>
              <a:t>square</a:t>
            </a:r>
            <a:r>
              <a:rPr lang="en-US" sz="2000" dirty="0" smtClean="0">
                <a:latin typeface="Courier New" pitchFamily="49" charset="0"/>
              </a:rPr>
              <a:t>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  square = x*x;</a:t>
            </a:r>
          </a:p>
          <a:p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&lt;&lt; "</a:t>
            </a:r>
            <a:r>
              <a:rPr lang="en-US" sz="2000" dirty="0">
                <a:latin typeface="Courier New" pitchFamily="49" charset="0"/>
              </a:rPr>
              <a:t>The square of " </a:t>
            </a:r>
            <a:r>
              <a:rPr lang="en-US" sz="2000" dirty="0" smtClean="0">
                <a:latin typeface="Courier New" pitchFamily="49" charset="0"/>
              </a:rPr>
              <a:t>&lt;&lt; x &lt;&lt; </a:t>
            </a:r>
            <a:r>
              <a:rPr lang="en-US" sz="2000" dirty="0">
                <a:latin typeface="Courier New" pitchFamily="49" charset="0"/>
              </a:rPr>
              <a:t>" is " </a:t>
            </a:r>
            <a:endParaRPr lang="en-US" sz="2000" dirty="0" smtClean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        &lt;&lt; square  &lt;&lt; </a:t>
            </a:r>
            <a:r>
              <a:rPr lang="en-US" sz="2000" dirty="0" err="1" smtClean="0">
                <a:latin typeface="Courier New" pitchFamily="49" charset="0"/>
              </a:rPr>
              <a:t>endl</a:t>
            </a:r>
            <a:r>
              <a:rPr lang="en-US" sz="2000" dirty="0" smtClean="0">
                <a:latin typeface="Courier New" pitchFamily="49" charset="0"/>
              </a:rPr>
              <a:t>;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}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 flipV="1">
            <a:off x="3820160" y="3032500"/>
            <a:ext cx="1742440" cy="28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636226" y="3138433"/>
            <a:ext cx="1907574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formal parameters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334000" y="3048000"/>
            <a:ext cx="25908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  <a:noFill/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Passing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04838" y="1219200"/>
            <a:ext cx="3070225" cy="73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1800" b="1" dirty="0" err="1" smtClean="0">
                <a:latin typeface="Courier New" pitchFamily="49" charset="0"/>
              </a:rPr>
              <a:t>print_square</a:t>
            </a:r>
            <a:r>
              <a:rPr lang="en-US" sz="1800" b="1" dirty="0" smtClean="0">
                <a:latin typeface="Courier New" pitchFamily="49" charset="0"/>
              </a:rPr>
              <a:t>(5</a:t>
            </a:r>
            <a:r>
              <a:rPr lang="en-US" sz="1800" b="1" dirty="0">
                <a:latin typeface="Courier New" pitchFamily="49" charset="0"/>
              </a:rPr>
              <a:t>);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1800" b="1" dirty="0" err="1" smtClean="0">
                <a:latin typeface="Courier New" pitchFamily="49" charset="0"/>
              </a:rPr>
              <a:t>print_square</a:t>
            </a:r>
            <a:r>
              <a:rPr lang="en-US" sz="1800" b="1" dirty="0" smtClean="0">
                <a:latin typeface="Courier New" pitchFamily="49" charset="0"/>
              </a:rPr>
              <a:t>(x</a:t>
            </a:r>
            <a:r>
              <a:rPr lang="en-US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38200" y="2133600"/>
            <a:ext cx="7543800" cy="1936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</a:rPr>
              <a:t>print_square</a:t>
            </a:r>
            <a:r>
              <a:rPr lang="en-US" sz="2000" b="1" dirty="0" smtClean="0">
                <a:latin typeface="Courier New" pitchFamily="49" charset="0"/>
              </a:rPr>
              <a:t>(float </a:t>
            </a:r>
            <a:r>
              <a:rPr lang="en-US" sz="2000" b="1" dirty="0">
                <a:latin typeface="Courier New" pitchFamily="49" charset="0"/>
              </a:rPr>
              <a:t>x)  </a:t>
            </a:r>
            <a:r>
              <a:rPr lang="en-US" sz="2000" dirty="0">
                <a:latin typeface="Courier New" pitchFamily="49" charset="0"/>
              </a:rPr>
              <a:t>{</a:t>
            </a:r>
          </a:p>
          <a:p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float </a:t>
            </a:r>
            <a:r>
              <a:rPr lang="en-US" sz="2000" dirty="0">
                <a:latin typeface="Courier New" pitchFamily="49" charset="0"/>
              </a:rPr>
              <a:t>square;</a:t>
            </a:r>
          </a:p>
          <a:p>
            <a:r>
              <a:rPr lang="en-US" sz="2000" dirty="0">
                <a:latin typeface="Courier New" pitchFamily="49" charset="0"/>
              </a:rPr>
              <a:t>  square = x*x;</a:t>
            </a:r>
          </a:p>
          <a:p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&lt;&lt; "</a:t>
            </a:r>
            <a:r>
              <a:rPr lang="en-US" sz="2000" dirty="0">
                <a:latin typeface="Courier New" pitchFamily="49" charset="0"/>
              </a:rPr>
              <a:t>The square of " </a:t>
            </a:r>
            <a:r>
              <a:rPr lang="en-US" sz="2000" dirty="0" smtClean="0">
                <a:latin typeface="Courier New" pitchFamily="49" charset="0"/>
              </a:rPr>
              <a:t>&lt;&lt; x &lt;&lt; </a:t>
            </a:r>
            <a:r>
              <a:rPr lang="en-US" sz="2000" dirty="0">
                <a:latin typeface="Courier New" pitchFamily="49" charset="0"/>
              </a:rPr>
              <a:t>" is " </a:t>
            </a:r>
            <a:endParaRPr lang="en-US" sz="2000" dirty="0" smtClean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      &lt;&lt; square </a:t>
            </a:r>
            <a:r>
              <a:rPr lang="en-US" sz="2000" dirty="0" err="1" smtClean="0">
                <a:latin typeface="Courier New" pitchFamily="49" charset="0"/>
              </a:rPr>
              <a:t>endl</a:t>
            </a:r>
            <a:r>
              <a:rPr lang="en-US" sz="2000" dirty="0" smtClean="0">
                <a:latin typeface="Courier New" pitchFamily="49" charset="0"/>
              </a:rPr>
              <a:t>;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6477000" y="1219200"/>
            <a:ext cx="288925" cy="746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6181726" y="1905000"/>
            <a:ext cx="584200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 flipV="1">
            <a:off x="3124200" y="1752600"/>
            <a:ext cx="30543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3276600" y="1219200"/>
            <a:ext cx="3184525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838200" y="4835525"/>
            <a:ext cx="7162800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 initially is set to whatever value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had in the main program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initially is set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Square is then set to the value of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762000" y="4743450"/>
            <a:ext cx="7162800" cy="1123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  <a:noFill/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Passing (continued)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11188" y="1754188"/>
            <a:ext cx="3057525" cy="34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1800" b="1" dirty="0" err="1" smtClean="0">
                <a:latin typeface="Courier New" pitchFamily="49" charset="0"/>
              </a:rPr>
              <a:t>print_square</a:t>
            </a:r>
            <a:r>
              <a:rPr lang="en-US" sz="1800" b="1" dirty="0" smtClean="0">
                <a:latin typeface="Courier New" pitchFamily="49" charset="0"/>
              </a:rPr>
              <a:t>(x</a:t>
            </a:r>
            <a:r>
              <a:rPr lang="en-US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791325" y="1762125"/>
            <a:ext cx="288925" cy="746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3587750" y="1746250"/>
            <a:ext cx="3184525" cy="161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457200" y="4953000"/>
            <a:ext cx="5029200" cy="1524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1143000" y="2501900"/>
            <a:ext cx="6477000" cy="1936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void </a:t>
            </a:r>
            <a:r>
              <a:rPr lang="en-US" sz="2000" dirty="0" err="1" smtClean="0">
                <a:latin typeface="Courier New" pitchFamily="49" charset="0"/>
              </a:rPr>
              <a:t>print_square</a:t>
            </a:r>
            <a:r>
              <a:rPr lang="en-US" sz="2000" dirty="0" smtClean="0">
                <a:latin typeface="Courier New" pitchFamily="49" charset="0"/>
              </a:rPr>
              <a:t>(float </a:t>
            </a:r>
            <a:r>
              <a:rPr lang="en-US" sz="2000" dirty="0">
                <a:latin typeface="Courier New" pitchFamily="49" charset="0"/>
              </a:rPr>
              <a:t>x)  {</a:t>
            </a:r>
          </a:p>
          <a:p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float </a:t>
            </a:r>
            <a:r>
              <a:rPr lang="en-US" sz="2000" dirty="0">
                <a:latin typeface="Courier New" pitchFamily="49" charset="0"/>
              </a:rPr>
              <a:t>square;</a:t>
            </a:r>
          </a:p>
          <a:p>
            <a:r>
              <a:rPr lang="en-US" sz="2000" dirty="0">
                <a:latin typeface="Courier New" pitchFamily="49" charset="0"/>
              </a:rPr>
              <a:t>  square = x*x;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&lt;&lt; "</a:t>
            </a:r>
            <a:r>
              <a:rPr lang="en-US" sz="2000" dirty="0">
                <a:latin typeface="Courier New" pitchFamily="49" charset="0"/>
              </a:rPr>
              <a:t>The square of " </a:t>
            </a:r>
            <a:r>
              <a:rPr lang="en-US" sz="2000" dirty="0" smtClean="0">
                <a:latin typeface="Courier New" pitchFamily="49" charset="0"/>
              </a:rPr>
              <a:t>&lt;&lt; x &lt;&lt; </a:t>
            </a:r>
            <a:r>
              <a:rPr lang="en-US" sz="2000" dirty="0">
                <a:latin typeface="Courier New" pitchFamily="49" charset="0"/>
              </a:rPr>
              <a:t>" is </a:t>
            </a:r>
            <a:r>
              <a:rPr lang="en-US" sz="2000" dirty="0" smtClean="0">
                <a:latin typeface="Courier New" pitchFamily="49" charset="0"/>
              </a:rPr>
              <a:t>"</a:t>
            </a:r>
          </a:p>
          <a:p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      &lt;&lt; square &lt;&lt; </a:t>
            </a:r>
            <a:r>
              <a:rPr lang="en-US" sz="2000" dirty="0" err="1" smtClean="0">
                <a:latin typeface="Courier New" pitchFamily="49" charset="0"/>
              </a:rPr>
              <a:t>endl</a:t>
            </a:r>
            <a:r>
              <a:rPr lang="en-US" sz="2000" dirty="0" smtClean="0">
                <a:latin typeface="Courier New" pitchFamily="49" charset="0"/>
              </a:rPr>
              <a:t>;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533400" y="4953000"/>
            <a:ext cx="4821238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b="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  initially is set to whatever value x had in the main program. If x had the value 12, square is then set to the</a:t>
            </a:r>
          </a:p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value of 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 or 12</a:t>
            </a:r>
            <a:r>
              <a:rPr lang="en-US" b="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144</a:t>
            </a: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parameters?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Parameters are useful because: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allow us to use the same function in different places in the program and to work with different data.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allow the main program to communicate with the function and pass it whatever data it is going to use.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same value can have completely different names in the main program and in the function.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  <a:noFill/>
        </p:spPr>
        <p:txBody>
          <a:bodyPr/>
          <a:lstStyle/>
          <a:p>
            <a:r>
              <a:rPr lang="en-US" sz="3200" b="1" dirty="0" smtClean="0">
                <a:latin typeface="Courier New" pitchFamily="49" charset="0"/>
              </a:rPr>
              <a:t>squares.cc</a:t>
            </a:r>
            <a:endParaRPr lang="en-US" sz="3200" dirty="0" smtClean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04838" y="1138238"/>
            <a:ext cx="7810500" cy="53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iostream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using namespace </a:t>
            </a:r>
            <a:r>
              <a:rPr lang="en-US" sz="2000" dirty="0" err="1">
                <a:latin typeface="Courier New" pitchFamily="49" charset="0"/>
              </a:rPr>
              <a:t>std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</a:rPr>
              <a:t>print_square</a:t>
            </a:r>
            <a:r>
              <a:rPr lang="en-US" sz="2000" dirty="0">
                <a:latin typeface="Courier New" pitchFamily="49" charset="0"/>
              </a:rPr>
              <a:t>(float x);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// main() - A driver for the </a:t>
            </a:r>
            <a:r>
              <a:rPr lang="en-US" sz="2000" dirty="0" err="1">
                <a:latin typeface="Courier New" pitchFamily="49" charset="0"/>
              </a:rPr>
              <a:t>print_square</a:t>
            </a:r>
            <a:r>
              <a:rPr lang="en-US" sz="2000" dirty="0">
                <a:latin typeface="Courier New" pitchFamily="49" charset="0"/>
              </a:rPr>
              <a:t> function</a:t>
            </a:r>
          </a:p>
          <a:p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main(void)  {</a:t>
            </a:r>
          </a:p>
          <a:p>
            <a:r>
              <a:rPr lang="en-US" sz="2000" dirty="0">
                <a:latin typeface="Courier New" pitchFamily="49" charset="0"/>
              </a:rPr>
              <a:t>	float  value;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</a:p>
          <a:p>
            <a:r>
              <a:rPr lang="en-US" sz="2000" dirty="0">
                <a:latin typeface="Courier New" pitchFamily="49" charset="0"/>
              </a:rPr>
              <a:t>    // Get a value and print its square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 &lt;&lt; "Enter a value ?";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cin</a:t>
            </a:r>
            <a:r>
              <a:rPr lang="en-US" sz="2000" dirty="0">
                <a:latin typeface="Courier New" pitchFamily="49" charset="0"/>
              </a:rPr>
              <a:t> &gt;&gt; value;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print_square</a:t>
            </a:r>
            <a:r>
              <a:rPr lang="en-US" sz="2000" dirty="0">
                <a:latin typeface="Courier New" pitchFamily="49" charset="0"/>
              </a:rPr>
              <a:t>(value);</a:t>
            </a:r>
          </a:p>
          <a:p>
            <a:r>
              <a:rPr lang="en-US" sz="2000" dirty="0" smtClean="0">
                <a:latin typeface="Courier New" pitchFamily="49" charset="0"/>
              </a:rPr>
              <a:t>    return(0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486400" y="4724400"/>
            <a:ext cx="2514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638800" y="4743450"/>
            <a:ext cx="2234587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the actual  parameter </a:t>
            </a:r>
          </a:p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in the function call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 flipV="1">
            <a:off x="3816350" y="5791200"/>
            <a:ext cx="158750" cy="244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3975100" y="5333999"/>
            <a:ext cx="1435100" cy="701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04838" y="1138238"/>
            <a:ext cx="7810500" cy="2859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// </a:t>
            </a:r>
            <a:r>
              <a:rPr lang="en-US" sz="2000" dirty="0" err="1">
                <a:latin typeface="Courier New" pitchFamily="49" charset="0"/>
              </a:rPr>
              <a:t>print_square</a:t>
            </a:r>
            <a:r>
              <a:rPr lang="en-US" sz="2000" dirty="0">
                <a:latin typeface="Courier New" pitchFamily="49" charset="0"/>
              </a:rPr>
              <a:t>() - Prints the square of </a:t>
            </a:r>
            <a:r>
              <a:rPr lang="en-US" sz="2000" dirty="0" smtClean="0">
                <a:latin typeface="Courier New" pitchFamily="49" charset="0"/>
              </a:rPr>
              <a:t>whatever</a:t>
            </a:r>
          </a:p>
          <a:p>
            <a:r>
              <a:rPr lang="en-US" sz="2000" dirty="0" smtClean="0">
                <a:latin typeface="Courier New" pitchFamily="49" charset="0"/>
              </a:rPr>
              <a:t>//                  value that </a:t>
            </a:r>
            <a:r>
              <a:rPr lang="en-US" sz="2000" dirty="0">
                <a:latin typeface="Courier New" pitchFamily="49" charset="0"/>
              </a:rPr>
              <a:t>it is given.</a:t>
            </a:r>
          </a:p>
          <a:p>
            <a:r>
              <a:rPr lang="en-US" sz="2000" dirty="0">
                <a:latin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</a:rPr>
              <a:t>print_square</a:t>
            </a:r>
            <a:r>
              <a:rPr lang="en-US" sz="2000" dirty="0">
                <a:latin typeface="Courier New" pitchFamily="49" charset="0"/>
              </a:rPr>
              <a:t>(float x)  {</a:t>
            </a:r>
          </a:p>
          <a:p>
            <a:r>
              <a:rPr lang="en-US" sz="2000" dirty="0">
                <a:latin typeface="Courier New" pitchFamily="49" charset="0"/>
              </a:rPr>
              <a:t>	float  square;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  square = x*x;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 &lt;&lt; "The square of " &lt;&lt; x &lt;&lt; " is " </a:t>
            </a:r>
          </a:p>
          <a:p>
            <a:r>
              <a:rPr lang="en-US" sz="2000" dirty="0">
                <a:latin typeface="Courier New" pitchFamily="49" charset="0"/>
              </a:rPr>
              <a:t>		 &lt;&lt; square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715000" y="2057400"/>
            <a:ext cx="2398209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867400" y="2076450"/>
            <a:ext cx="2292167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The formal parameter 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in the function </a:t>
            </a: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header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 flipV="1">
            <a:off x="3886200" y="2133600"/>
            <a:ext cx="158750" cy="244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4038600" y="2362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867400" y="4343400"/>
            <a:ext cx="2398209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019800" y="4362450"/>
            <a:ext cx="2292167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The formal parameter 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use in the function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 flipV="1">
            <a:off x="5708650" y="3581399"/>
            <a:ext cx="311150" cy="72437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251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Passing Parameters - When The User Inputs 12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295400" y="2362200"/>
            <a:ext cx="1981200" cy="327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334000" y="2362200"/>
            <a:ext cx="1981200" cy="327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209800" y="28194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638800" y="28194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638800" y="40386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350963" y="2852738"/>
            <a:ext cx="727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859588" y="2905125"/>
            <a:ext cx="2981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6453188" y="4124325"/>
            <a:ext cx="78547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square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265363" y="2855913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dirty="0">
                <a:latin typeface="Courier New" pitchFamily="49" charset="0"/>
                <a:cs typeface="Courier New" pitchFamily="49" charset="0"/>
              </a:rPr>
              <a:t>12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2752725" y="31242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5694363" y="2855913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b="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Courier New" pitchFamily="49" charset="0"/>
              </a:rPr>
              <a:t>12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2133600" y="2590800"/>
            <a:ext cx="4191000" cy="9144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5602288" y="4075113"/>
            <a:ext cx="596318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dirty="0">
                <a:latin typeface="Courier New" pitchFamily="49" charset="0"/>
                <a:cs typeface="Courier New" pitchFamily="49" charset="0"/>
              </a:rPr>
              <a:t>144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Passing Parameters - When The User Inputs 6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295400" y="2362200"/>
            <a:ext cx="1981200" cy="327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5334000" y="2362200"/>
            <a:ext cx="1981200" cy="327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209800" y="28194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638800" y="28194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638800" y="4038600"/>
            <a:ext cx="609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1350963" y="2852738"/>
            <a:ext cx="727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859588" y="2905125"/>
            <a:ext cx="2981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6453188" y="4124325"/>
            <a:ext cx="78547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square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2265363" y="2855913"/>
            <a:ext cx="32060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dirty="0">
                <a:latin typeface="Courier New" pitchFamily="49" charset="0"/>
                <a:cs typeface="Courier New" pitchFamily="49" charset="0"/>
              </a:rPr>
              <a:t>6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752725" y="31242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5694363" y="2855913"/>
            <a:ext cx="32060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b="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Courier New" pitchFamily="49" charset="0"/>
              </a:rPr>
              <a:t>6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133600" y="2590800"/>
            <a:ext cx="4191000" cy="9144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5602288" y="4075113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0" dirty="0">
                <a:latin typeface="Courier New" pitchFamily="49" charset="0"/>
                <a:cs typeface="Courier New" pitchFamily="49" charset="0"/>
              </a:rPr>
              <a:t>36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381000"/>
          </a:xfrm>
          <a:noFill/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Rewrite of </a:t>
            </a:r>
            <a:r>
              <a:rPr lang="en-US" sz="3200" b="1" dirty="0" smtClean="0">
                <a:latin typeface="Courier New" pitchFamily="49" charset="0"/>
              </a:rPr>
              <a:t>main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838200" y="1066800"/>
            <a:ext cx="7562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57238" y="1062038"/>
            <a:ext cx="7566025" cy="2551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000" b="0" dirty="0" err="1" smtClean="0">
                <a:latin typeface="Courier New" pitchFamily="49" charset="0"/>
              </a:rPr>
              <a:t>int</a:t>
            </a:r>
            <a:r>
              <a:rPr lang="en-US" sz="2000" b="0" dirty="0" smtClean="0">
                <a:latin typeface="Courier New" pitchFamily="49" charset="0"/>
              </a:rPr>
              <a:t> main(void)  </a:t>
            </a:r>
            <a:r>
              <a:rPr lang="en-US" sz="2000" b="0" dirty="0">
                <a:latin typeface="Courier New" pitchFamily="49" charset="0"/>
              </a:rPr>
              <a:t>{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smtClean="0">
                <a:latin typeface="Courier New" pitchFamily="49" charset="0"/>
              </a:rPr>
              <a:t>float </a:t>
            </a:r>
            <a:r>
              <a:rPr lang="en-US" sz="2000" dirty="0">
                <a:latin typeface="Courier New" pitchFamily="49" charset="0"/>
              </a:rPr>
              <a:t>value1 = 45, value2 = 25;</a:t>
            </a:r>
          </a:p>
          <a:p>
            <a:r>
              <a:rPr lang="en-US" sz="2000" dirty="0">
                <a:latin typeface="Courier New" pitchFamily="49" charset="0"/>
              </a:rPr>
              <a:t>    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</a:rPr>
              <a:t>print_square</a:t>
            </a:r>
            <a:r>
              <a:rPr lang="en-US" sz="2000" b="1" dirty="0" smtClean="0">
                <a:latin typeface="Courier New" pitchFamily="49" charset="0"/>
              </a:rPr>
              <a:t>(value1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</a:rPr>
              <a:t>print_square</a:t>
            </a:r>
            <a:r>
              <a:rPr lang="en-US" sz="2000" b="1" dirty="0" smtClean="0">
                <a:latin typeface="Courier New" pitchFamily="49" charset="0"/>
              </a:rPr>
              <a:t>(value2);</a:t>
            </a:r>
          </a:p>
          <a:p>
            <a:endParaRPr lang="en-US" sz="2000" dirty="0" smtClean="0">
              <a:latin typeface="Courier New" pitchFamily="49" charset="0"/>
            </a:endParaRPr>
          </a:p>
          <a:p>
            <a:r>
              <a:rPr lang="en-US" sz="2000" b="0" dirty="0">
                <a:latin typeface="Courier New" pitchFamily="49" charset="0"/>
              </a:rPr>
              <a:t> </a:t>
            </a:r>
            <a:r>
              <a:rPr lang="en-US" sz="2000" b="0" dirty="0" smtClean="0">
                <a:latin typeface="Courier New" pitchFamily="49" charset="0"/>
              </a:rPr>
              <a:t>   return(0);</a:t>
            </a:r>
            <a:endParaRPr lang="en-US" sz="2000" b="0" dirty="0">
              <a:latin typeface="Courier New" pitchFamily="49" charset="0"/>
            </a:endParaRPr>
          </a:p>
          <a:p>
            <a:r>
              <a:rPr lang="en-US" sz="2000" b="0" dirty="0" smtClean="0">
                <a:latin typeface="Courier New" pitchFamily="49" charset="0"/>
              </a:rPr>
              <a:t>}</a:t>
            </a:r>
            <a:endParaRPr lang="en-US" sz="2000" b="0" dirty="0">
              <a:latin typeface="Courier New" pitchFamily="49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Are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baseline="0" dirty="0" smtClean="0">
                <a:latin typeface="Times New Roman" pitchFamily="18" charset="0"/>
                <a:cs typeface="Times New Roman" pitchFamily="18" charset="0"/>
              </a:rPr>
              <a:t>We have seen a few examples of functions</a:t>
            </a:r>
          </a:p>
          <a:p>
            <a:pPr lvl="1"/>
            <a:r>
              <a:rPr lang="en-US" sz="2000" b="1" baseline="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, which we have used to display output on the screen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, which we have used to get integer inputs from the keyboard</a:t>
            </a:r>
          </a:p>
          <a:p>
            <a:pPr lvl="1"/>
            <a:r>
              <a:rPr lang="en-US" sz="2000" b="1" baseline="0" dirty="0" smtClean="0">
                <a:latin typeface="Courier New" pitchFamily="49" charset="0"/>
                <a:cs typeface="Courier New" pitchFamily="49" charset="0"/>
              </a:rPr>
              <a:t>rand ()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, which we have used to get a random numbers</a:t>
            </a:r>
          </a:p>
          <a:p>
            <a:pPr lvl="0"/>
            <a:r>
              <a:rPr lang="en-US" sz="2800" baseline="0" dirty="0" smtClean="0">
                <a:latin typeface="Times New Roman" pitchFamily="18" charset="0"/>
                <a:cs typeface="Times New Roman" pitchFamily="18" charset="0"/>
              </a:rPr>
              <a:t>Functions allow us to use software routines that have already been written (frequently by other people) in our programs.</a:t>
            </a:r>
          </a:p>
          <a:p>
            <a:pPr lvl="1"/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E.g., </a:t>
            </a:r>
            <a:r>
              <a:rPr lang="en-US" sz="2000" b="1" baseline="0" dirty="0" smtClean="0">
                <a:latin typeface="Courier New" pitchFamily="49" charset="0"/>
                <a:cs typeface="Courier New" pitchFamily="49" charset="0"/>
              </a:rPr>
              <a:t>magic = rand ();</a:t>
            </a:r>
            <a:endParaRPr lang="en-US" sz="2400" b="1" baseline="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8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04800"/>
          </a:xfrm>
          <a:noFill/>
        </p:spPr>
        <p:txBody>
          <a:bodyPr>
            <a:normAutofit fontScale="90000"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Passing Parameters - Using </a:t>
            </a:r>
            <a:r>
              <a:rPr lang="en-US" sz="2400" b="1" dirty="0" smtClean="0">
                <a:latin typeface="Courier New" pitchFamily="49" charset="0"/>
              </a:rPr>
              <a:t>square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Twice In One Program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295400" y="838200"/>
            <a:ext cx="19812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334000" y="838200"/>
            <a:ext cx="19812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209800" y="1295400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638800" y="1295400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638800" y="1981200"/>
            <a:ext cx="609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1350963" y="1328738"/>
            <a:ext cx="8413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Value1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6630988" y="1228725"/>
            <a:ext cx="2981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396038" y="1976438"/>
            <a:ext cx="78547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square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287588" y="1290638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2828925" y="1447800"/>
            <a:ext cx="2803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5694363" y="1304925"/>
            <a:ext cx="4953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sz="1800" b="0" i="1" dirty="0"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2133600" y="1066800"/>
            <a:ext cx="4191000" cy="9144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634038" y="1990725"/>
            <a:ext cx="734176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2025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1295400" y="3352800"/>
            <a:ext cx="19812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5334000" y="4267200"/>
            <a:ext cx="19812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2209800" y="3733800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5638800" y="4648200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5638800" y="5410200"/>
            <a:ext cx="609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1350963" y="3767138"/>
            <a:ext cx="8413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Value1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6630988" y="4657725"/>
            <a:ext cx="2981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6396038" y="5405438"/>
            <a:ext cx="78547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square</a:t>
            </a: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2287588" y="3729038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828925" y="4876800"/>
            <a:ext cx="2803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2" name="Rectangle 26"/>
          <p:cNvSpPr>
            <a:spLocks noChangeArrowheads="1"/>
          </p:cNvSpPr>
          <p:nvPr/>
        </p:nvSpPr>
        <p:spPr bwMode="auto">
          <a:xfrm>
            <a:off x="5694363" y="4657725"/>
            <a:ext cx="3206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sz="1800" b="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sz="1800" b="0" i="1" dirty="0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2133600" y="4495800"/>
            <a:ext cx="4191000" cy="76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5710238" y="5419725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36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2209800" y="2185988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1350963" y="2219325"/>
            <a:ext cx="8413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Value2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2287588" y="2181225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25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2225675" y="4648200"/>
            <a:ext cx="609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1366838" y="4681538"/>
            <a:ext cx="8413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Value2</a:t>
            </a:r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2303463" y="4643438"/>
            <a:ext cx="45846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25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1219200"/>
          </a:xfrm>
          <a:noFill/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program to calculate Grade Point Average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741363" y="1676400"/>
            <a:ext cx="79629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- Ivy College uses a grading system, where the passing grades are A, B, C, and D and where F (or any other grade) is a failing grade.  Assuming that all courses have equal weight and that the letter grades have the following numerical value: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Letter grade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Numerical value</a:t>
            </a:r>
            <a:endParaRPr lang="en-US" sz="2400" b="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A				4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B				3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C				2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D				1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	F 				0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write a program that will calculate a student's grade point average.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  <a:noFill/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Let’s Add– Dean’s List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include within the program a method that will print a congratulatory message if the student makes the Dean’s List.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will write a function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deans_list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will print the congratulatory message and another method </a:t>
            </a:r>
            <a:r>
              <a:rPr lang="en-US" sz="2800" b="1" dirty="0" err="1" smtClean="0">
                <a:latin typeface="Courier New" pitchFamily="49" charset="0"/>
              </a:rPr>
              <a:t>print_instructions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1143000"/>
          </a:xfrm>
          <a:noFill/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program to calculate Grade Point Average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741363" y="1601788"/>
            <a:ext cx="7962900" cy="4521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- The student's grades</a:t>
            </a:r>
          </a:p>
          <a:p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- Grade point average and a congratulatory message (if appropriate)</a:t>
            </a:r>
          </a:p>
          <a:p>
            <a:r>
              <a:rPr lang="en-US" sz="2400" b="0" u="sng" dirty="0">
                <a:latin typeface="Times New Roman" pitchFamily="18" charset="0"/>
                <a:cs typeface="Times New Roman" pitchFamily="18" charset="0"/>
              </a:rPr>
              <a:t>Other information</a:t>
            </a:r>
            <a:endParaRPr lang="en-US" sz="2400" b="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"A" is equivalent to 4 and so on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GPA = Sum of the numerical equivalents/ Number of grades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	Our first step is to write out our initial algorithm: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1.	Print introductory message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2.	Add up the numerical equivalents of all the grades</a:t>
            </a:r>
          </a:p>
          <a:p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3.	Calculate the grade point average and print it out</a:t>
            </a:r>
          </a:p>
          <a:p>
            <a:pPr eaLnBrk="1" hangingPunct="1"/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4.	Print a congratulatory message (if appropriate)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81000"/>
          </a:xfrm>
          <a:noFill/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Entire </a:t>
            </a:r>
            <a:r>
              <a:rPr lang="en-US" sz="3600" b="1" dirty="0" err="1" smtClean="0">
                <a:latin typeface="Courier New" pitchFamily="49" charset="0"/>
              </a:rPr>
              <a:t>DeansList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Program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1062038"/>
            <a:ext cx="7870825" cy="466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>
                <a:latin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</a:rPr>
              <a:t>&gt;</a:t>
            </a:r>
          </a:p>
          <a:p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using namespace </a:t>
            </a:r>
            <a:r>
              <a:rPr lang="en-US" sz="2000" b="1" dirty="0" err="1">
                <a:latin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// Prints instructions for the user</a:t>
            </a:r>
          </a:p>
          <a:p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</a:rPr>
              <a:t>(void);</a:t>
            </a:r>
          </a:p>
          <a:p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// Print a message if (s)he made dean's list</a:t>
            </a:r>
          </a:p>
          <a:p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</a:rPr>
              <a:t>deans_list</a:t>
            </a:r>
            <a:r>
              <a:rPr lang="en-US" sz="2000" b="1" dirty="0">
                <a:latin typeface="Courier New" pitchFamily="49" charset="0"/>
              </a:rPr>
              <a:t>(float </a:t>
            </a:r>
            <a:r>
              <a:rPr lang="en-US" sz="2000" b="1" dirty="0" err="1">
                <a:latin typeface="Courier New" pitchFamily="49" charset="0"/>
              </a:rPr>
              <a:t>gpa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// Calculates a grade point average assuming</a:t>
            </a:r>
          </a:p>
          <a:p>
            <a:r>
              <a:rPr lang="en-US" sz="2000" b="1" dirty="0">
                <a:latin typeface="Courier New" pitchFamily="49" charset="0"/>
              </a:rPr>
              <a:t>// that all courses have the same point value</a:t>
            </a:r>
          </a:p>
          <a:p>
            <a:r>
              <a:rPr lang="en-US" sz="2000" b="1" dirty="0">
                <a:latin typeface="Courier New" pitchFamily="49" charset="0"/>
              </a:rPr>
              <a:t>// and that A, B, C and D are passing grades and</a:t>
            </a:r>
          </a:p>
          <a:p>
            <a:r>
              <a:rPr lang="en-US" sz="2000" b="1" dirty="0">
                <a:latin typeface="Courier New" pitchFamily="49" charset="0"/>
              </a:rPr>
              <a:t>// that all other grades are failing. 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902970"/>
            <a:ext cx="7870825" cy="4812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main(void)  {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num_courses</a:t>
            </a:r>
            <a:r>
              <a:rPr lang="en-US" sz="2000" dirty="0">
                <a:latin typeface="Courier New" pitchFamily="49" charset="0"/>
              </a:rPr>
              <a:t> = 0, total = 0;</a:t>
            </a:r>
          </a:p>
          <a:p>
            <a:r>
              <a:rPr lang="en-US" sz="2000" dirty="0" smtClean="0">
                <a:latin typeface="Courier New" pitchFamily="49" charset="0"/>
              </a:rPr>
              <a:t>  char </a:t>
            </a:r>
            <a:r>
              <a:rPr lang="en-US" sz="2000" dirty="0">
                <a:latin typeface="Courier New" pitchFamily="49" charset="0"/>
              </a:rPr>
              <a:t>grade;</a:t>
            </a:r>
          </a:p>
          <a:p>
            <a:r>
              <a:rPr lang="en-US" sz="2000" dirty="0" smtClean="0">
                <a:latin typeface="Courier New" pitchFamily="49" charset="0"/>
              </a:rPr>
              <a:t>  float </a:t>
            </a:r>
            <a:r>
              <a:rPr lang="en-US" sz="2000" dirty="0" err="1">
                <a:latin typeface="Courier New" pitchFamily="49" charset="0"/>
              </a:rPr>
              <a:t>gpa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endParaRPr lang="en-US" sz="2000" dirty="0" smtClean="0">
              <a:latin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</a:rPr>
              <a:t>  // </a:t>
            </a:r>
            <a:r>
              <a:rPr lang="en-US" sz="2000" dirty="0">
                <a:latin typeface="Courier New" pitchFamily="49" charset="0"/>
              </a:rPr>
              <a:t>Print the instructions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print_instructions</a:t>
            </a:r>
            <a:r>
              <a:rPr lang="en-US" sz="2000" dirty="0">
                <a:latin typeface="Courier New" pitchFamily="49" charset="0"/>
              </a:rPr>
              <a:t>();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// </a:t>
            </a:r>
            <a:r>
              <a:rPr lang="en-US" sz="2000" dirty="0">
                <a:latin typeface="Courier New" pitchFamily="49" charset="0"/>
              </a:rPr>
              <a:t>Get the first course grade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&lt;&lt; </a:t>
            </a:r>
            <a:r>
              <a:rPr lang="en-US" sz="2000" dirty="0">
                <a:latin typeface="Courier New" pitchFamily="49" charset="0"/>
              </a:rPr>
              <a:t>"What grade did you get in </a:t>
            </a:r>
            <a:r>
              <a:rPr lang="en-US" sz="2000" dirty="0" smtClean="0">
                <a:latin typeface="Courier New" pitchFamily="49" charset="0"/>
              </a:rPr>
              <a:t>your "</a:t>
            </a:r>
          </a:p>
          <a:p>
            <a:r>
              <a:rPr lang="en-US" sz="2000" dirty="0" smtClean="0">
                <a:latin typeface="Courier New" pitchFamily="49" charset="0"/>
              </a:rPr>
              <a:t>       &lt;&lt; " </a:t>
            </a:r>
            <a:r>
              <a:rPr lang="en-US" sz="2000" dirty="0">
                <a:latin typeface="Courier New" pitchFamily="49" charset="0"/>
              </a:rPr>
              <a:t>first class?";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cin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&gt;&gt; grade;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</a:rPr>
              <a:t>  // </a:t>
            </a:r>
            <a:r>
              <a:rPr lang="en-US" sz="2000" dirty="0">
                <a:latin typeface="Courier New" pitchFamily="49" charset="0"/>
              </a:rPr>
              <a:t>Add up the numerical equivalents of</a:t>
            </a:r>
          </a:p>
          <a:p>
            <a:r>
              <a:rPr lang="en-US" sz="2000" dirty="0" smtClean="0">
                <a:latin typeface="Courier New" pitchFamily="49" charset="0"/>
              </a:rPr>
              <a:t>  // </a:t>
            </a:r>
            <a:r>
              <a:rPr lang="en-US" sz="2000" dirty="0">
                <a:latin typeface="Courier New" pitchFamily="49" charset="0"/>
              </a:rPr>
              <a:t>the </a:t>
            </a:r>
            <a:r>
              <a:rPr lang="en-US" sz="2000" dirty="0" smtClean="0">
                <a:latin typeface="Courier New" pitchFamily="49" charset="0"/>
              </a:rPr>
              <a:t>grades</a:t>
            </a:r>
            <a:endParaRPr lang="en-US" sz="2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2740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674370"/>
            <a:ext cx="7870825" cy="534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  while </a:t>
            </a:r>
            <a:r>
              <a:rPr lang="en-US" sz="2000" b="1" dirty="0">
                <a:latin typeface="Courier New" pitchFamily="49" charset="0"/>
              </a:rPr>
              <a:t>(grade != 'X') {</a:t>
            </a:r>
          </a:p>
          <a:p>
            <a:r>
              <a:rPr lang="en-US" sz="2000" b="1" dirty="0" smtClean="0">
                <a:latin typeface="Courier New" pitchFamily="49" charset="0"/>
              </a:rPr>
              <a:t>    //</a:t>
            </a:r>
            <a:r>
              <a:rPr lang="en-US" sz="2000" b="1" dirty="0">
                <a:latin typeface="Courier New" pitchFamily="49" charset="0"/>
              </a:rPr>
              <a:t>Convert an A to a 4, B to a 3, etc.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// </a:t>
            </a:r>
            <a:r>
              <a:rPr lang="en-US" sz="2000" b="1" dirty="0">
                <a:latin typeface="Courier New" pitchFamily="49" charset="0"/>
              </a:rPr>
              <a:t>and add it to the total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if </a:t>
            </a:r>
            <a:r>
              <a:rPr lang="en-US" sz="2000" b="1" dirty="0">
                <a:latin typeface="Courier New" pitchFamily="49" charset="0"/>
              </a:rPr>
              <a:t>(grade == 'A')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>
                <a:latin typeface="Courier New" pitchFamily="49" charset="0"/>
              </a:rPr>
              <a:t>total = total + 4;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else </a:t>
            </a:r>
            <a:r>
              <a:rPr lang="en-US" sz="2000" b="1" dirty="0">
                <a:latin typeface="Courier New" pitchFamily="49" charset="0"/>
              </a:rPr>
              <a:t>if (grade == 'B')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>
                <a:latin typeface="Courier New" pitchFamily="49" charset="0"/>
              </a:rPr>
              <a:t>total = total + 3;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else </a:t>
            </a:r>
            <a:r>
              <a:rPr lang="en-US" sz="2000" b="1" dirty="0">
                <a:latin typeface="Courier New" pitchFamily="49" charset="0"/>
              </a:rPr>
              <a:t>if (grade == 'C')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>
                <a:latin typeface="Courier New" pitchFamily="49" charset="0"/>
              </a:rPr>
              <a:t>total = total + 2;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else </a:t>
            </a:r>
            <a:r>
              <a:rPr lang="en-US" sz="2000" b="1" dirty="0">
                <a:latin typeface="Courier New" pitchFamily="49" charset="0"/>
              </a:rPr>
              <a:t>if (grade == 'D')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>
                <a:latin typeface="Courier New" pitchFamily="49" charset="0"/>
              </a:rPr>
              <a:t>total = total + 1;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else </a:t>
            </a:r>
            <a:r>
              <a:rPr lang="en-US" sz="2000" b="1" dirty="0">
                <a:latin typeface="Courier New" pitchFamily="49" charset="0"/>
              </a:rPr>
              <a:t>if (grade != 'F')</a:t>
            </a:r>
          </a:p>
          <a:p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</a:rPr>
              <a:t> &lt;&lt; "A grade of " &lt;&lt; grade 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    &lt;&lt; </a:t>
            </a:r>
            <a:r>
              <a:rPr lang="en-US" sz="2000" b="1" dirty="0">
                <a:latin typeface="Courier New" pitchFamily="49" charset="0"/>
              </a:rPr>
              <a:t>" is assumed to be an F\n";</a:t>
            </a:r>
          </a:p>
          <a:p>
            <a:r>
              <a:rPr lang="en-US" sz="2000" b="1" dirty="0">
                <a:latin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</a:rPr>
              <a:t>num_courses</a:t>
            </a:r>
            <a:r>
              <a:rPr lang="en-US" sz="2000" b="1" dirty="0" smtClean="0">
                <a:latin typeface="Courier New" pitchFamily="49" charset="0"/>
              </a:rPr>
              <a:t>++;      </a:t>
            </a:r>
            <a:endParaRPr lang="en-US" sz="20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8374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674370"/>
            <a:ext cx="7870825" cy="5574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    // </a:t>
            </a:r>
            <a:r>
              <a:rPr lang="en-US" sz="2000" b="1" dirty="0">
                <a:latin typeface="Courier New" pitchFamily="49" charset="0"/>
              </a:rPr>
              <a:t>Get the next course grade</a:t>
            </a:r>
          </a:p>
          <a:p>
            <a:r>
              <a:rPr lang="en-US" sz="2000" b="1" dirty="0" smtClean="0">
                <a:latin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"What grade did you get in the </a:t>
            </a:r>
            <a:r>
              <a:rPr lang="en-US" sz="2000" b="1" dirty="0" smtClean="0">
                <a:latin typeface="Courier New" pitchFamily="49" charset="0"/>
              </a:rPr>
              <a:t>next </a:t>
            </a:r>
            <a:r>
              <a:rPr lang="en-US" sz="2000" b="1" dirty="0">
                <a:latin typeface="Courier New" pitchFamily="49" charset="0"/>
              </a:rPr>
              <a:t>"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</a:rPr>
              <a:t>" </a:t>
            </a:r>
            <a:r>
              <a:rPr lang="en-US" sz="2000" b="1" dirty="0" smtClean="0">
                <a:latin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</a:rPr>
              <a:t>?";</a:t>
            </a:r>
          </a:p>
          <a:p>
            <a:r>
              <a:rPr lang="en-US" sz="2000" b="1" dirty="0" smtClean="0">
                <a:latin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&gt;&gt; grade;</a:t>
            </a:r>
          </a:p>
          <a:p>
            <a:r>
              <a:rPr lang="en-US" sz="2000" b="1" dirty="0" smtClean="0">
                <a:latin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	</a:t>
            </a:r>
          </a:p>
          <a:p>
            <a:r>
              <a:rPr lang="en-US" sz="2000" b="1" dirty="0" smtClean="0">
                <a:latin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</a:rPr>
              <a:t>Divide the point total by the number of</a:t>
            </a:r>
          </a:p>
          <a:p>
            <a:r>
              <a:rPr lang="en-US" sz="2000" b="1" dirty="0" smtClean="0">
                <a:latin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</a:rPr>
              <a:t>classes to get the grade point average</a:t>
            </a:r>
          </a:p>
          <a:p>
            <a:r>
              <a:rPr lang="en-US" sz="2000" b="1" dirty="0" smtClean="0">
                <a:latin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</a:rPr>
              <a:t>and print it.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ios</a:t>
            </a:r>
            <a:r>
              <a:rPr lang="en-US" sz="2000" b="1" dirty="0">
                <a:latin typeface="Courier New" pitchFamily="49" charset="0"/>
              </a:rPr>
              <a:t>::</a:t>
            </a:r>
            <a:r>
              <a:rPr lang="en-US" sz="2000" b="1" dirty="0" err="1">
                <a:latin typeface="Courier New" pitchFamily="49" charset="0"/>
              </a:rPr>
              <a:t>showpoint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cout.setf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ios</a:t>
            </a:r>
            <a:r>
              <a:rPr lang="en-US" sz="2000" b="1" dirty="0">
                <a:latin typeface="Courier New" pitchFamily="49" charset="0"/>
              </a:rPr>
              <a:t>::fixed);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cout.precision</a:t>
            </a:r>
            <a:r>
              <a:rPr lang="en-US" sz="2000" b="1" dirty="0" smtClean="0">
                <a:latin typeface="Courier New" pitchFamily="49" charset="0"/>
              </a:rPr>
              <a:t>(2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gpa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= (float) total / </a:t>
            </a:r>
            <a:r>
              <a:rPr lang="en-US" sz="2000" b="1" dirty="0" err="1">
                <a:latin typeface="Courier New" pitchFamily="49" charset="0"/>
              </a:rPr>
              <a:t>num_courses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"Your grade point average is " &lt;&lt; </a:t>
            </a:r>
            <a:r>
              <a:rPr lang="en-US" sz="2000" b="1" dirty="0" err="1">
                <a:latin typeface="Courier New" pitchFamily="49" charset="0"/>
              </a:rPr>
              <a:t>gpa</a:t>
            </a:r>
            <a:r>
              <a:rPr lang="en-US" sz="2000" b="1" dirty="0">
                <a:latin typeface="Courier New" pitchFamily="49" charset="0"/>
              </a:rPr>
              <a:t> 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 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deans_list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gpa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r>
              <a:rPr lang="en-US" sz="2000" b="1" dirty="0" smtClean="0">
                <a:latin typeface="Courier New" pitchFamily="49" charset="0"/>
              </a:rPr>
              <a:t>}   </a:t>
            </a:r>
            <a:endParaRPr lang="en-US" sz="20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092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674370"/>
            <a:ext cx="7870825" cy="5048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</a:rPr>
              <a:t>() - Prints instructions</a:t>
            </a:r>
          </a:p>
          <a:p>
            <a:r>
              <a:rPr lang="en-US" sz="2000" b="1" dirty="0">
                <a:latin typeface="Courier New" pitchFamily="49" charset="0"/>
              </a:rPr>
              <a:t>//                        for the user</a:t>
            </a:r>
          </a:p>
          <a:p>
            <a:r>
              <a:rPr lang="en-US" sz="2000" b="1" dirty="0">
                <a:latin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</a:rPr>
              <a:t>()  {</a:t>
            </a:r>
          </a:p>
          <a:p>
            <a:r>
              <a:rPr lang="en-US" sz="2000" b="1" dirty="0" smtClean="0">
                <a:latin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</a:rPr>
              <a:t>Print an introductory message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"This program calculates your grade </a:t>
            </a:r>
            <a:r>
              <a:rPr lang="en-US" sz="2000" b="1" dirty="0" smtClean="0">
                <a:latin typeface="Courier New" pitchFamily="49" charset="0"/>
              </a:rPr>
              <a:t>"</a:t>
            </a:r>
          </a:p>
          <a:p>
            <a:r>
              <a:rPr lang="en-US" sz="2000" b="1" dirty="0" smtClean="0">
                <a:latin typeface="Courier New" pitchFamily="49" charset="0"/>
              </a:rPr>
              <a:t>       &lt;&lt; </a:t>
            </a:r>
            <a:r>
              <a:rPr lang="en-US" sz="2000" b="1" dirty="0">
                <a:latin typeface="Courier New" pitchFamily="49" charset="0"/>
              </a:rPr>
              <a:t>" </a:t>
            </a:r>
            <a:r>
              <a:rPr lang="en-US" sz="2000" b="1" dirty="0" smtClean="0">
                <a:latin typeface="Courier New" pitchFamily="49" charset="0"/>
              </a:rPr>
              <a:t>point </a:t>
            </a:r>
            <a:r>
              <a:rPr lang="en-US" sz="2000" b="1" dirty="0">
                <a:latin typeface="Courier New" pitchFamily="49" charset="0"/>
              </a:rPr>
              <a:t>average"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"assuming that all courses have </a:t>
            </a:r>
            <a:r>
              <a:rPr lang="en-US" sz="2000" b="1" dirty="0" smtClean="0">
                <a:latin typeface="Courier New" pitchFamily="49" charset="0"/>
              </a:rPr>
              <a:t>the </a:t>
            </a:r>
            <a:r>
              <a:rPr lang="en-US" sz="2000" b="1" dirty="0">
                <a:latin typeface="Courier New" pitchFamily="49" charset="0"/>
              </a:rPr>
              <a:t>"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       &lt;&lt; "same point</a:t>
            </a:r>
            <a:r>
              <a:rPr lang="en-US" sz="2000" b="1" dirty="0">
                <a:latin typeface="Courier New" pitchFamily="49" charset="0"/>
              </a:rPr>
              <a:t>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"value.  It also assumes that grades " 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&lt;&lt; </a:t>
            </a:r>
            <a:r>
              <a:rPr lang="en-US" sz="2000" b="1" dirty="0">
                <a:latin typeface="Courier New" pitchFamily="49" charset="0"/>
              </a:rPr>
              <a:t>" </a:t>
            </a:r>
            <a:r>
              <a:rPr lang="en-US" sz="2000" b="1" dirty="0" smtClean="0">
                <a:latin typeface="Courier New" pitchFamily="49" charset="0"/>
              </a:rPr>
              <a:t>of A</a:t>
            </a:r>
            <a:r>
              <a:rPr lang="en-US" sz="2000" b="1" dirty="0">
                <a:latin typeface="Courier New" pitchFamily="49" charset="0"/>
              </a:rPr>
              <a:t>, B, C and D"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"are passing and that all other grades "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       &lt;&lt; </a:t>
            </a:r>
            <a:r>
              <a:rPr lang="en-US" sz="2000" b="1" dirty="0">
                <a:latin typeface="Courier New" pitchFamily="49" charset="0"/>
              </a:rPr>
              <a:t>" </a:t>
            </a:r>
            <a:r>
              <a:rPr lang="en-US" sz="2000" b="1" dirty="0" smtClean="0">
                <a:latin typeface="Courier New" pitchFamily="49" charset="0"/>
              </a:rPr>
              <a:t>are </a:t>
            </a:r>
            <a:r>
              <a:rPr lang="en-US" sz="2000" b="1" dirty="0">
                <a:latin typeface="Courier New" pitchFamily="49" charset="0"/>
              </a:rPr>
              <a:t>failing."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&lt;&lt; "To indicate that you are finished, " </a:t>
            </a:r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 &lt;&lt; </a:t>
            </a:r>
            <a:r>
              <a:rPr lang="en-US" sz="2000" b="1" dirty="0">
                <a:latin typeface="Courier New" pitchFamily="49" charset="0"/>
              </a:rPr>
              <a:t>" </a:t>
            </a:r>
            <a:r>
              <a:rPr lang="en-US" sz="2000" b="1" dirty="0" smtClean="0">
                <a:latin typeface="Courier New" pitchFamily="49" charset="0"/>
              </a:rPr>
              <a:t>enter </a:t>
            </a:r>
            <a:r>
              <a:rPr lang="en-US" sz="2000" b="1" dirty="0">
                <a:latin typeface="Courier New" pitchFamily="49" charset="0"/>
              </a:rPr>
              <a:t>a grade of \'X\'\n" &lt;&lt; </a:t>
            </a:r>
            <a:r>
              <a:rPr lang="en-US" sz="2000" b="1" dirty="0" err="1">
                <a:latin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8821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1038" y="3198654"/>
            <a:ext cx="7870825" cy="2524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dirty="0" smtClean="0">
                <a:latin typeface="Courier New" pitchFamily="49" charset="0"/>
              </a:rPr>
              <a:t>// </a:t>
            </a:r>
            <a:r>
              <a:rPr lang="en-US" sz="2000" dirty="0" err="1">
                <a:latin typeface="Courier New" pitchFamily="49" charset="0"/>
              </a:rPr>
              <a:t>deans_list</a:t>
            </a:r>
            <a:r>
              <a:rPr lang="en-US" sz="2000" dirty="0">
                <a:latin typeface="Courier New" pitchFamily="49" charset="0"/>
              </a:rPr>
              <a:t>() - Print a message if (s)he made</a:t>
            </a:r>
          </a:p>
          <a:p>
            <a:r>
              <a:rPr lang="en-US" sz="2000" dirty="0">
                <a:latin typeface="Courier New" pitchFamily="49" charset="0"/>
              </a:rPr>
              <a:t>//                dean's list</a:t>
            </a:r>
          </a:p>
          <a:p>
            <a:r>
              <a:rPr lang="en-US" sz="2000" dirty="0">
                <a:latin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</a:rPr>
              <a:t>deans_list</a:t>
            </a:r>
            <a:r>
              <a:rPr lang="en-US" sz="2000" dirty="0">
                <a:latin typeface="Courier New" pitchFamily="49" charset="0"/>
              </a:rPr>
              <a:t>(float </a:t>
            </a:r>
            <a:r>
              <a:rPr lang="en-US" sz="2000" dirty="0" err="1">
                <a:latin typeface="Courier New" pitchFamily="49" charset="0"/>
              </a:rPr>
              <a:t>gpa</a:t>
            </a:r>
            <a:r>
              <a:rPr lang="en-US" sz="2000" dirty="0">
                <a:latin typeface="Courier New" pitchFamily="49" charset="0"/>
              </a:rPr>
              <a:t>)  {</a:t>
            </a:r>
          </a:p>
          <a:p>
            <a:r>
              <a:rPr lang="en-US" sz="2000" dirty="0" smtClean="0">
                <a:latin typeface="Courier New" pitchFamily="49" charset="0"/>
              </a:rPr>
              <a:t>  if 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gpa</a:t>
            </a:r>
            <a:r>
              <a:rPr lang="en-US" sz="2000" dirty="0">
                <a:latin typeface="Courier New" pitchFamily="49" charset="0"/>
              </a:rPr>
              <a:t> &gt;= 3.2)</a:t>
            </a:r>
          </a:p>
          <a:p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&lt;&lt; "Congratulations!! You made dean\'s " </a:t>
            </a:r>
            <a:endParaRPr lang="en-US" sz="2000" dirty="0" smtClean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        &lt;&lt; </a:t>
            </a:r>
            <a:r>
              <a:rPr lang="en-US" sz="2000" dirty="0">
                <a:latin typeface="Courier New" pitchFamily="49" charset="0"/>
              </a:rPr>
              <a:t>" </a:t>
            </a:r>
            <a:r>
              <a:rPr lang="en-US" sz="2000" dirty="0" smtClean="0">
                <a:latin typeface="Courier New" pitchFamily="49" charset="0"/>
              </a:rPr>
              <a:t>list</a:t>
            </a:r>
            <a:r>
              <a:rPr lang="en-US" sz="2000" dirty="0">
                <a:latin typeface="Courier New" pitchFamily="49" charset="0"/>
              </a:rPr>
              <a:t>!!\n"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 smtClean="0">
                <a:latin typeface="Courier New" pitchFamily="49" charset="0"/>
              </a:rPr>
              <a:t>}   </a:t>
            </a:r>
            <a:endParaRPr lang="en-US" sz="2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69585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Use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Methods offer several advantages when we write programs: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allow us to concentrate on a higher level abstractions, without getting bogged down in details that we are not yet ready to handle.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make it easier to divide the work of writing a program among several people.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are re-usable;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e., we write it once and can use it several times in a program and we can even copy it from one program to another.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63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457200"/>
          </a:xfrm>
          <a:noFill/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are methods?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029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have seen a few examples of procedures (in Java, we call them methods):</a:t>
            </a:r>
          </a:p>
          <a:p>
            <a:pPr lvl="1">
              <a:lnSpc>
                <a:spcPct val="90000"/>
              </a:lnSpc>
            </a:pPr>
            <a:r>
              <a:rPr lang="en-US" sz="2400" b="1" dirty="0" err="1" smtClean="0">
                <a:latin typeface="Courier New" pitchFamily="49" charset="0"/>
              </a:rPr>
              <a:t>System.out.println</a:t>
            </a:r>
            <a:r>
              <a:rPr lang="en-US" sz="2400" dirty="0" smtClean="0"/>
              <a:t>, which we have used to display output on the screen</a:t>
            </a:r>
          </a:p>
          <a:p>
            <a:pPr lvl="1">
              <a:lnSpc>
                <a:spcPct val="90000"/>
              </a:lnSpc>
            </a:pPr>
            <a:r>
              <a:rPr lang="en-US" sz="2400" b="1" dirty="0" err="1" smtClean="0">
                <a:latin typeface="Courier New" pitchFamily="49" charset="0"/>
              </a:rPr>
              <a:t>Keyb.nextInt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which we have used to get integer inputs from the keyboard</a:t>
            </a:r>
          </a:p>
          <a:p>
            <a:pPr lvl="1">
              <a:lnSpc>
                <a:spcPct val="90000"/>
              </a:lnSpc>
            </a:pPr>
            <a:r>
              <a:rPr lang="en-US" sz="2400" b="1" dirty="0" err="1" smtClean="0">
                <a:latin typeface="Courier New" pitchFamily="49" charset="0"/>
              </a:rPr>
              <a:t>newRandomNumber.nextInt</a:t>
            </a:r>
            <a:r>
              <a:rPr lang="en-US" sz="2400" b="1" dirty="0" smtClean="0">
                <a:latin typeface="Courier New" pitchFamily="49" charset="0"/>
              </a:rPr>
              <a:t>()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 which we have used to get a random numbers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Functions allow us to use software routines that have already been written (frequently by other people) in our programs.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E.g.,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</a:rPr>
              <a:t>magic = </a:t>
            </a:r>
            <a:r>
              <a:rPr lang="en-US" sz="2400" b="1" dirty="0" err="1" smtClean="0">
                <a:latin typeface="Courier New" pitchFamily="49" charset="0"/>
              </a:rPr>
              <a:t>newRandomNumber.nextInt</a:t>
            </a:r>
            <a:r>
              <a:rPr lang="en-US" sz="2400" b="1" dirty="0" smtClean="0">
                <a:latin typeface="Courier New" pitchFamily="49" charset="0"/>
              </a:rPr>
              <a:t>();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  <a:noFill/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Calculating the Average of 3 Values Using a Function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590800"/>
          </a:xfrm>
          <a:noFill/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re-examine how to find the average of 3 values.  We have to:</a:t>
            </a:r>
          </a:p>
          <a:p>
            <a:pPr lvl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		Get the values as input</a:t>
            </a:r>
          </a:p>
          <a:p>
            <a:pPr lvl="1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		Calculate and display the average</a:t>
            </a:r>
          </a:p>
          <a:p>
            <a:pPr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  <a:noFill/>
        </p:spPr>
        <p:txBody>
          <a:bodyPr/>
          <a:lstStyle/>
          <a:p>
            <a:r>
              <a:rPr lang="en-US" sz="2800" b="1" dirty="0" smtClean="0">
                <a:latin typeface="Courier New" pitchFamily="49" charset="0"/>
              </a:rPr>
              <a:t>average3.cpp</a:t>
            </a:r>
            <a:endParaRPr lang="en-US" sz="2800" dirty="0" smtClean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815975" y="762000"/>
            <a:ext cx="764222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y,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z);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Find the average of three numbers using a function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main(void)  {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value1, value2, value3;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Get the inputs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"Enter a value ?";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value1;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&lt;&lt;"Enter a value ?";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value2;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"Enter a value ?";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value3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815975" y="1066800"/>
            <a:ext cx="764222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Call the function that calculates and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prints the average 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print_average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(value1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value2, value3);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 Find the average of three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numbers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y,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z)  {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float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sum, average;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sum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(float) (x + y + z);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average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sum / 3;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 average is "  &lt;&lt; average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 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2978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848600" cy="457200"/>
          </a:xfrm>
          <a:noFill/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Example – x to the nth power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write a function to calculate x to the nth power and a driver for it (a main program whose sole purpose is to test the function.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basic algorithm for the function: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Initialize (set) the product to 1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long as n is greater than 0: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Multiply the product by x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Subtract one from 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381000"/>
          </a:xfrm>
          <a:noFill/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Courier New" pitchFamily="49" charset="0"/>
              </a:rPr>
              <a:t>power.cpp</a:t>
            </a:r>
            <a:endParaRPr lang="en-US" sz="3200" dirty="0" smtClean="0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833438" y="1062038"/>
            <a:ext cx="7718425" cy="533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dirty="0">
                <a:latin typeface="Courier New" pitchFamily="49" charset="0"/>
              </a:rPr>
              <a:t>#include	&lt;</a:t>
            </a:r>
            <a:r>
              <a:rPr lang="en-US" sz="2000" dirty="0" err="1">
                <a:latin typeface="Courier New" pitchFamily="49" charset="0"/>
              </a:rPr>
              <a:t>iostream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r>
              <a:rPr lang="en-US" sz="2000" dirty="0" smtClean="0">
                <a:latin typeface="Courier New" pitchFamily="49" charset="0"/>
              </a:rPr>
              <a:t>using </a:t>
            </a:r>
            <a:r>
              <a:rPr lang="en-US" sz="2000" dirty="0">
                <a:latin typeface="Courier New" pitchFamily="49" charset="0"/>
              </a:rPr>
              <a:t>namespace </a:t>
            </a:r>
            <a:r>
              <a:rPr lang="en-US" sz="2000" dirty="0" err="1">
                <a:latin typeface="Courier New" pitchFamily="49" charset="0"/>
              </a:rPr>
              <a:t>std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void power(float y, float x,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n);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// A program to calculate 4-cubed using a</a:t>
            </a:r>
          </a:p>
          <a:p>
            <a:r>
              <a:rPr lang="en-US" sz="2000" dirty="0">
                <a:latin typeface="Courier New" pitchFamily="49" charset="0"/>
              </a:rPr>
              <a:t>// function called power</a:t>
            </a:r>
          </a:p>
          <a:p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main(void)  {</a:t>
            </a:r>
          </a:p>
          <a:p>
            <a:r>
              <a:rPr lang="en-US" sz="2000" dirty="0" smtClean="0">
                <a:latin typeface="Courier New" pitchFamily="49" charset="0"/>
              </a:rPr>
              <a:t>  float</a:t>
            </a:r>
            <a:r>
              <a:rPr lang="en-US" sz="2000" dirty="0">
                <a:latin typeface="Courier New" pitchFamily="49" charset="0"/>
              </a:rPr>
              <a:t>	x, y;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n;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</a:rPr>
              <a:t>  x </a:t>
            </a:r>
            <a:r>
              <a:rPr lang="en-US" sz="2000" dirty="0">
                <a:latin typeface="Courier New" pitchFamily="49" charset="0"/>
              </a:rPr>
              <a:t>= 4.0;</a:t>
            </a:r>
          </a:p>
          <a:p>
            <a:r>
              <a:rPr lang="en-US" sz="2000" dirty="0" smtClean="0">
                <a:latin typeface="Courier New" pitchFamily="49" charset="0"/>
              </a:rPr>
              <a:t>  n </a:t>
            </a:r>
            <a:r>
              <a:rPr lang="en-US" sz="2000" dirty="0">
                <a:latin typeface="Courier New" pitchFamily="49" charset="0"/>
              </a:rPr>
              <a:t>= 3;</a:t>
            </a:r>
          </a:p>
          <a:p>
            <a:r>
              <a:rPr lang="en-US" sz="2000" dirty="0" smtClean="0">
                <a:latin typeface="Courier New" pitchFamily="49" charset="0"/>
              </a:rPr>
              <a:t>  y </a:t>
            </a:r>
            <a:r>
              <a:rPr lang="en-US" sz="2000" dirty="0">
                <a:latin typeface="Courier New" pitchFamily="49" charset="0"/>
              </a:rPr>
              <a:t>= 1.0;</a:t>
            </a:r>
          </a:p>
          <a:p>
            <a:r>
              <a:rPr lang="en-US" sz="2000" dirty="0" smtClean="0">
                <a:latin typeface="Courier New" pitchFamily="49" charset="0"/>
              </a:rPr>
              <a:t>  power(y</a:t>
            </a:r>
            <a:r>
              <a:rPr lang="en-US" sz="2000" dirty="0">
                <a:latin typeface="Courier New" pitchFamily="49" charset="0"/>
              </a:rPr>
              <a:t>, x, n);</a:t>
            </a:r>
          </a:p>
          <a:p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&lt;&lt; "The answer is " &lt;&lt; y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 smtClean="0">
                <a:latin typeface="Courier New" pitchFamily="49" charset="0"/>
              </a:rPr>
              <a:t>}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833438" y="1447800"/>
            <a:ext cx="771842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noAutofit/>
          </a:bodyPr>
          <a:lstStyle/>
          <a:p>
            <a:r>
              <a:rPr lang="en-US" sz="2000" dirty="0" smtClean="0">
                <a:latin typeface="Courier New" pitchFamily="49" charset="0"/>
              </a:rPr>
              <a:t>// </a:t>
            </a:r>
            <a:r>
              <a:rPr lang="en-US" sz="2000" dirty="0">
                <a:latin typeface="Courier New" pitchFamily="49" charset="0"/>
              </a:rPr>
              <a:t>power() -  Calculates y = x to the nth power</a:t>
            </a:r>
          </a:p>
          <a:p>
            <a:r>
              <a:rPr lang="en-US" sz="2000" dirty="0">
                <a:latin typeface="Courier New" pitchFamily="49" charset="0"/>
              </a:rPr>
              <a:t>void power(float y, float x,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n)  {</a:t>
            </a:r>
          </a:p>
          <a:p>
            <a:r>
              <a:rPr lang="en-US" sz="2000" dirty="0">
                <a:latin typeface="Courier New" pitchFamily="49" charset="0"/>
              </a:rPr>
              <a:t>	y = 1.0;</a:t>
            </a:r>
          </a:p>
          <a:p>
            <a:r>
              <a:rPr lang="en-US" sz="2000" dirty="0">
                <a:latin typeface="Courier New" pitchFamily="49" charset="0"/>
              </a:rPr>
              <a:t>	while (n &gt; 0) {</a:t>
            </a:r>
          </a:p>
          <a:p>
            <a:r>
              <a:rPr lang="en-US" sz="2000" dirty="0">
                <a:latin typeface="Courier New" pitchFamily="49" charset="0"/>
              </a:rPr>
              <a:t>		y = y * x;</a:t>
            </a:r>
          </a:p>
          <a:p>
            <a:r>
              <a:rPr lang="en-US" sz="2000" dirty="0">
                <a:latin typeface="Courier New" pitchFamily="49" charset="0"/>
              </a:rPr>
              <a:t>		n = n - 1;          </a:t>
            </a:r>
          </a:p>
          <a:p>
            <a:r>
              <a:rPr lang="en-US" sz="2000" dirty="0">
                <a:latin typeface="Courier New" pitchFamily="49" charset="0"/>
              </a:rPr>
              <a:t>	}</a:t>
            </a:r>
          </a:p>
          <a:p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 &lt;&lt; "Our result is " &lt;&lt; y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        </a:t>
            </a: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714003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81000"/>
          </a:xfrm>
          <a:noFill/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Output From </a:t>
            </a:r>
            <a:r>
              <a:rPr lang="en-US" sz="3600" b="1" dirty="0" smtClean="0">
                <a:latin typeface="Courier New" pitchFamily="49" charset="0"/>
              </a:rPr>
              <a:t>power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8288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result is 64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answer is  1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414838" y="1671638"/>
            <a:ext cx="345122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Shouldn’t these be the same numbers?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4343400" y="1524000"/>
            <a:ext cx="35814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 flipV="1">
            <a:off x="3881438" y="1976438"/>
            <a:ext cx="392112" cy="87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Freeform 7"/>
          <p:cNvSpPr>
            <a:spLocks/>
          </p:cNvSpPr>
          <p:nvPr/>
        </p:nvSpPr>
        <p:spPr bwMode="auto">
          <a:xfrm>
            <a:off x="3429000" y="1524000"/>
            <a:ext cx="306388" cy="915988"/>
          </a:xfrm>
          <a:custGeom>
            <a:avLst/>
            <a:gdLst>
              <a:gd name="T0" fmla="*/ 15875 w 193"/>
              <a:gd name="T1" fmla="*/ 0 h 577"/>
              <a:gd name="T2" fmla="*/ 46038 w 193"/>
              <a:gd name="T3" fmla="*/ 3175 h 577"/>
              <a:gd name="T4" fmla="*/ 73025 w 193"/>
              <a:gd name="T5" fmla="*/ 9525 h 577"/>
              <a:gd name="T6" fmla="*/ 96838 w 193"/>
              <a:gd name="T7" fmla="*/ 17463 h 577"/>
              <a:gd name="T8" fmla="*/ 117475 w 193"/>
              <a:gd name="T9" fmla="*/ 28575 h 577"/>
              <a:gd name="T10" fmla="*/ 134938 w 193"/>
              <a:gd name="T11" fmla="*/ 39688 h 577"/>
              <a:gd name="T12" fmla="*/ 146050 w 193"/>
              <a:gd name="T13" fmla="*/ 52388 h 577"/>
              <a:gd name="T14" fmla="*/ 150813 w 193"/>
              <a:gd name="T15" fmla="*/ 68263 h 577"/>
              <a:gd name="T16" fmla="*/ 152400 w 193"/>
              <a:gd name="T17" fmla="*/ 381000 h 577"/>
              <a:gd name="T18" fmla="*/ 155575 w 193"/>
              <a:gd name="T19" fmla="*/ 396875 h 577"/>
              <a:gd name="T20" fmla="*/ 163513 w 193"/>
              <a:gd name="T21" fmla="*/ 409575 h 577"/>
              <a:gd name="T22" fmla="*/ 177800 w 193"/>
              <a:gd name="T23" fmla="*/ 423863 h 577"/>
              <a:gd name="T24" fmla="*/ 196850 w 193"/>
              <a:gd name="T25" fmla="*/ 434975 h 577"/>
              <a:gd name="T26" fmla="*/ 219075 w 193"/>
              <a:gd name="T27" fmla="*/ 444500 h 577"/>
              <a:gd name="T28" fmla="*/ 246063 w 193"/>
              <a:gd name="T29" fmla="*/ 450850 h 577"/>
              <a:gd name="T30" fmla="*/ 274638 w 193"/>
              <a:gd name="T31" fmla="*/ 455613 h 577"/>
              <a:gd name="T32" fmla="*/ 304800 w 193"/>
              <a:gd name="T33" fmla="*/ 457200 h 577"/>
              <a:gd name="T34" fmla="*/ 274638 w 193"/>
              <a:gd name="T35" fmla="*/ 458788 h 577"/>
              <a:gd name="T36" fmla="*/ 246063 w 193"/>
              <a:gd name="T37" fmla="*/ 463550 h 577"/>
              <a:gd name="T38" fmla="*/ 219075 w 193"/>
              <a:gd name="T39" fmla="*/ 469900 h 577"/>
              <a:gd name="T40" fmla="*/ 196850 w 193"/>
              <a:gd name="T41" fmla="*/ 479425 h 577"/>
              <a:gd name="T42" fmla="*/ 177800 w 193"/>
              <a:gd name="T43" fmla="*/ 490538 h 577"/>
              <a:gd name="T44" fmla="*/ 163513 w 193"/>
              <a:gd name="T45" fmla="*/ 504825 h 577"/>
              <a:gd name="T46" fmla="*/ 155575 w 193"/>
              <a:gd name="T47" fmla="*/ 517525 h 577"/>
              <a:gd name="T48" fmla="*/ 152400 w 193"/>
              <a:gd name="T49" fmla="*/ 533400 h 577"/>
              <a:gd name="T50" fmla="*/ 150813 w 193"/>
              <a:gd name="T51" fmla="*/ 846138 h 577"/>
              <a:gd name="T52" fmla="*/ 146050 w 193"/>
              <a:gd name="T53" fmla="*/ 862013 h 577"/>
              <a:gd name="T54" fmla="*/ 134938 w 193"/>
              <a:gd name="T55" fmla="*/ 874713 h 577"/>
              <a:gd name="T56" fmla="*/ 117475 w 193"/>
              <a:gd name="T57" fmla="*/ 887413 h 577"/>
              <a:gd name="T58" fmla="*/ 96838 w 193"/>
              <a:gd name="T59" fmla="*/ 896938 h 577"/>
              <a:gd name="T60" fmla="*/ 73025 w 193"/>
              <a:gd name="T61" fmla="*/ 906463 h 577"/>
              <a:gd name="T62" fmla="*/ 46038 w 193"/>
              <a:gd name="T63" fmla="*/ 911225 h 577"/>
              <a:gd name="T64" fmla="*/ 15875 w 193"/>
              <a:gd name="T65" fmla="*/ 914400 h 57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93" h="577">
                <a:moveTo>
                  <a:pt x="0" y="0"/>
                </a:moveTo>
                <a:lnTo>
                  <a:pt x="10" y="0"/>
                </a:lnTo>
                <a:lnTo>
                  <a:pt x="19" y="1"/>
                </a:lnTo>
                <a:lnTo>
                  <a:pt x="29" y="2"/>
                </a:lnTo>
                <a:lnTo>
                  <a:pt x="37" y="4"/>
                </a:lnTo>
                <a:lnTo>
                  <a:pt x="46" y="6"/>
                </a:lnTo>
                <a:lnTo>
                  <a:pt x="54" y="8"/>
                </a:lnTo>
                <a:lnTo>
                  <a:pt x="61" y="11"/>
                </a:lnTo>
                <a:lnTo>
                  <a:pt x="68" y="14"/>
                </a:lnTo>
                <a:lnTo>
                  <a:pt x="74" y="18"/>
                </a:lnTo>
                <a:lnTo>
                  <a:pt x="80" y="21"/>
                </a:lnTo>
                <a:lnTo>
                  <a:pt x="85" y="25"/>
                </a:lnTo>
                <a:lnTo>
                  <a:pt x="89" y="30"/>
                </a:lnTo>
                <a:lnTo>
                  <a:pt x="92" y="33"/>
                </a:lnTo>
                <a:lnTo>
                  <a:pt x="94" y="38"/>
                </a:lnTo>
                <a:lnTo>
                  <a:pt x="95" y="43"/>
                </a:lnTo>
                <a:lnTo>
                  <a:pt x="96" y="48"/>
                </a:lnTo>
                <a:lnTo>
                  <a:pt x="96" y="240"/>
                </a:lnTo>
                <a:lnTo>
                  <a:pt x="97" y="245"/>
                </a:lnTo>
                <a:lnTo>
                  <a:pt x="98" y="250"/>
                </a:lnTo>
                <a:lnTo>
                  <a:pt x="100" y="255"/>
                </a:lnTo>
                <a:lnTo>
                  <a:pt x="103" y="258"/>
                </a:lnTo>
                <a:lnTo>
                  <a:pt x="108" y="263"/>
                </a:lnTo>
                <a:lnTo>
                  <a:pt x="112" y="267"/>
                </a:lnTo>
                <a:lnTo>
                  <a:pt x="118" y="270"/>
                </a:lnTo>
                <a:lnTo>
                  <a:pt x="124" y="274"/>
                </a:lnTo>
                <a:lnTo>
                  <a:pt x="131" y="277"/>
                </a:lnTo>
                <a:lnTo>
                  <a:pt x="138" y="280"/>
                </a:lnTo>
                <a:lnTo>
                  <a:pt x="146" y="282"/>
                </a:lnTo>
                <a:lnTo>
                  <a:pt x="155" y="284"/>
                </a:lnTo>
                <a:lnTo>
                  <a:pt x="163" y="286"/>
                </a:lnTo>
                <a:lnTo>
                  <a:pt x="173" y="287"/>
                </a:lnTo>
                <a:lnTo>
                  <a:pt x="182" y="288"/>
                </a:lnTo>
                <a:lnTo>
                  <a:pt x="192" y="288"/>
                </a:lnTo>
                <a:lnTo>
                  <a:pt x="182" y="288"/>
                </a:lnTo>
                <a:lnTo>
                  <a:pt x="173" y="289"/>
                </a:lnTo>
                <a:lnTo>
                  <a:pt x="163" y="290"/>
                </a:lnTo>
                <a:lnTo>
                  <a:pt x="155" y="292"/>
                </a:lnTo>
                <a:lnTo>
                  <a:pt x="146" y="294"/>
                </a:lnTo>
                <a:lnTo>
                  <a:pt x="138" y="296"/>
                </a:lnTo>
                <a:lnTo>
                  <a:pt x="131" y="299"/>
                </a:lnTo>
                <a:lnTo>
                  <a:pt x="124" y="302"/>
                </a:lnTo>
                <a:lnTo>
                  <a:pt x="118" y="306"/>
                </a:lnTo>
                <a:lnTo>
                  <a:pt x="112" y="309"/>
                </a:lnTo>
                <a:lnTo>
                  <a:pt x="108" y="313"/>
                </a:lnTo>
                <a:lnTo>
                  <a:pt x="103" y="318"/>
                </a:lnTo>
                <a:lnTo>
                  <a:pt x="100" y="321"/>
                </a:lnTo>
                <a:lnTo>
                  <a:pt x="98" y="326"/>
                </a:lnTo>
                <a:lnTo>
                  <a:pt x="97" y="331"/>
                </a:lnTo>
                <a:lnTo>
                  <a:pt x="96" y="336"/>
                </a:lnTo>
                <a:lnTo>
                  <a:pt x="96" y="528"/>
                </a:lnTo>
                <a:lnTo>
                  <a:pt x="95" y="533"/>
                </a:lnTo>
                <a:lnTo>
                  <a:pt x="94" y="538"/>
                </a:lnTo>
                <a:lnTo>
                  <a:pt x="92" y="543"/>
                </a:lnTo>
                <a:lnTo>
                  <a:pt x="89" y="547"/>
                </a:lnTo>
                <a:lnTo>
                  <a:pt x="85" y="551"/>
                </a:lnTo>
                <a:lnTo>
                  <a:pt x="80" y="555"/>
                </a:lnTo>
                <a:lnTo>
                  <a:pt x="74" y="559"/>
                </a:lnTo>
                <a:lnTo>
                  <a:pt x="68" y="562"/>
                </a:lnTo>
                <a:lnTo>
                  <a:pt x="61" y="565"/>
                </a:lnTo>
                <a:lnTo>
                  <a:pt x="54" y="568"/>
                </a:lnTo>
                <a:lnTo>
                  <a:pt x="46" y="571"/>
                </a:lnTo>
                <a:lnTo>
                  <a:pt x="37" y="572"/>
                </a:lnTo>
                <a:lnTo>
                  <a:pt x="29" y="574"/>
                </a:lnTo>
                <a:lnTo>
                  <a:pt x="19" y="575"/>
                </a:lnTo>
                <a:lnTo>
                  <a:pt x="10" y="576"/>
                </a:lnTo>
                <a:lnTo>
                  <a:pt x="0" y="57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833438" y="3043238"/>
            <a:ext cx="7261225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The problem is that communication using parameters has been one-way – the function being called listens to the main program , but the main program does not listen to the function.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  <a:noFill/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Value Parameters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parameters that we have used all pass information from the main program to the function being called by copying the values of the parameters.  We call this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passing by value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because the value itself is passed.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Because we are using a copy of the value copied in another location, the original is unaffected.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Methods and Functions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methods perform specific tasks and do not produce any one data item that seem to be their whole reason for existence.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methods are all about producing some value or data item; in many programming languages they are called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pPr lvl="0"/>
            <a:r>
              <a:rPr lang="en-US" sz="3200" baseline="0" dirty="0" smtClean="0">
                <a:latin typeface="Times New Roman" pitchFamily="18" charset="0"/>
                <a:cs typeface="Times New Roman" pitchFamily="18" charset="0"/>
              </a:rPr>
              <a:t>Simple Functions To Print Messages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15000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Let’s start with a simple function: Let’s a function that will print instructions for a user playing the “Magic Number” game: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 - Print instructions for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// the user 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(void) {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puts("The object of the game is to find out" );</a:t>
            </a:r>
          </a:p>
          <a:p>
            <a:pPr marL="0" lv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puts( "which number the computer has picked. The “);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puts("computer will tell you if you guessed too“);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puts("high a number or too low. Try to get it with “); 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puts("as few guesses as possible.\n" );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423080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  <a:noFill/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Value Parameters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parameters that we have used all pass information from the main program to the function being called by copying the values of the parameters.  We call this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passing by value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because the value itself is passed.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Because we are using a copy of the value copied in another location, the original is unaffected.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Are References Parameters?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 parameters do not copy the value of the parameter.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Instead, they give the function being called a copy of the address at which the data is stored.  This way, the function works with the original data.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call this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passing by reference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because we are making references to the parameters.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Write Power with Reference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Parm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can make the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power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 tell the main program about the change in y by placing am ampersand (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between the data type and variable name: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void power (float &amp;y, float x,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n)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 … …</a:t>
            </a:r>
          </a:p>
          <a:p>
            <a:pPr marL="400050" lvl="1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9741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power.cpp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rewritten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power(float &amp;y, float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// A program to calculate 4-cubed using 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// function called power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main(void) 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float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x, y;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n;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x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4.0;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3;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y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1.0;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power(y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x, 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&lt;&lt; "The answer is " &lt;&lt; y &lt;&lt;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6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power() -  Calculates y = x to the nth power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power(float &amp;y, float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n)  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y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1.0;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while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(n &gt; 0) 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y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y * x;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n - 1;          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&lt;&lt; "Our result is " &lt;&lt; y &lt;&lt;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        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5874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81000"/>
          </a:xfrm>
          <a:noFill/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Output From </a:t>
            </a:r>
            <a:r>
              <a:rPr lang="en-US" sz="3600" b="1" dirty="0" smtClean="0">
                <a:latin typeface="Courier New" pitchFamily="49" charset="0"/>
              </a:rPr>
              <a:t>power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8288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result is 64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answer is  64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414838" y="1671638"/>
            <a:ext cx="3451225" cy="782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Exactly what we would expect!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Why?</a:t>
            </a:r>
            <a:endParaRPr lang="en-US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4343400" y="1524000"/>
            <a:ext cx="35814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 flipV="1">
            <a:off x="3881438" y="1976438"/>
            <a:ext cx="392112" cy="87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Freeform 7"/>
          <p:cNvSpPr>
            <a:spLocks/>
          </p:cNvSpPr>
          <p:nvPr/>
        </p:nvSpPr>
        <p:spPr bwMode="auto">
          <a:xfrm>
            <a:off x="3579812" y="1524000"/>
            <a:ext cx="306388" cy="915988"/>
          </a:xfrm>
          <a:custGeom>
            <a:avLst/>
            <a:gdLst>
              <a:gd name="T0" fmla="*/ 15875 w 193"/>
              <a:gd name="T1" fmla="*/ 0 h 577"/>
              <a:gd name="T2" fmla="*/ 46038 w 193"/>
              <a:gd name="T3" fmla="*/ 3175 h 577"/>
              <a:gd name="T4" fmla="*/ 73025 w 193"/>
              <a:gd name="T5" fmla="*/ 9525 h 577"/>
              <a:gd name="T6" fmla="*/ 96838 w 193"/>
              <a:gd name="T7" fmla="*/ 17463 h 577"/>
              <a:gd name="T8" fmla="*/ 117475 w 193"/>
              <a:gd name="T9" fmla="*/ 28575 h 577"/>
              <a:gd name="T10" fmla="*/ 134938 w 193"/>
              <a:gd name="T11" fmla="*/ 39688 h 577"/>
              <a:gd name="T12" fmla="*/ 146050 w 193"/>
              <a:gd name="T13" fmla="*/ 52388 h 577"/>
              <a:gd name="T14" fmla="*/ 150813 w 193"/>
              <a:gd name="T15" fmla="*/ 68263 h 577"/>
              <a:gd name="T16" fmla="*/ 152400 w 193"/>
              <a:gd name="T17" fmla="*/ 381000 h 577"/>
              <a:gd name="T18" fmla="*/ 155575 w 193"/>
              <a:gd name="T19" fmla="*/ 396875 h 577"/>
              <a:gd name="T20" fmla="*/ 163513 w 193"/>
              <a:gd name="T21" fmla="*/ 409575 h 577"/>
              <a:gd name="T22" fmla="*/ 177800 w 193"/>
              <a:gd name="T23" fmla="*/ 423863 h 577"/>
              <a:gd name="T24" fmla="*/ 196850 w 193"/>
              <a:gd name="T25" fmla="*/ 434975 h 577"/>
              <a:gd name="T26" fmla="*/ 219075 w 193"/>
              <a:gd name="T27" fmla="*/ 444500 h 577"/>
              <a:gd name="T28" fmla="*/ 246063 w 193"/>
              <a:gd name="T29" fmla="*/ 450850 h 577"/>
              <a:gd name="T30" fmla="*/ 274638 w 193"/>
              <a:gd name="T31" fmla="*/ 455613 h 577"/>
              <a:gd name="T32" fmla="*/ 304800 w 193"/>
              <a:gd name="T33" fmla="*/ 457200 h 577"/>
              <a:gd name="T34" fmla="*/ 274638 w 193"/>
              <a:gd name="T35" fmla="*/ 458788 h 577"/>
              <a:gd name="T36" fmla="*/ 246063 w 193"/>
              <a:gd name="T37" fmla="*/ 463550 h 577"/>
              <a:gd name="T38" fmla="*/ 219075 w 193"/>
              <a:gd name="T39" fmla="*/ 469900 h 577"/>
              <a:gd name="T40" fmla="*/ 196850 w 193"/>
              <a:gd name="T41" fmla="*/ 479425 h 577"/>
              <a:gd name="T42" fmla="*/ 177800 w 193"/>
              <a:gd name="T43" fmla="*/ 490538 h 577"/>
              <a:gd name="T44" fmla="*/ 163513 w 193"/>
              <a:gd name="T45" fmla="*/ 504825 h 577"/>
              <a:gd name="T46" fmla="*/ 155575 w 193"/>
              <a:gd name="T47" fmla="*/ 517525 h 577"/>
              <a:gd name="T48" fmla="*/ 152400 w 193"/>
              <a:gd name="T49" fmla="*/ 533400 h 577"/>
              <a:gd name="T50" fmla="*/ 150813 w 193"/>
              <a:gd name="T51" fmla="*/ 846138 h 577"/>
              <a:gd name="T52" fmla="*/ 146050 w 193"/>
              <a:gd name="T53" fmla="*/ 862013 h 577"/>
              <a:gd name="T54" fmla="*/ 134938 w 193"/>
              <a:gd name="T55" fmla="*/ 874713 h 577"/>
              <a:gd name="T56" fmla="*/ 117475 w 193"/>
              <a:gd name="T57" fmla="*/ 887413 h 577"/>
              <a:gd name="T58" fmla="*/ 96838 w 193"/>
              <a:gd name="T59" fmla="*/ 896938 h 577"/>
              <a:gd name="T60" fmla="*/ 73025 w 193"/>
              <a:gd name="T61" fmla="*/ 906463 h 577"/>
              <a:gd name="T62" fmla="*/ 46038 w 193"/>
              <a:gd name="T63" fmla="*/ 911225 h 577"/>
              <a:gd name="T64" fmla="*/ 15875 w 193"/>
              <a:gd name="T65" fmla="*/ 914400 h 57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93" h="577">
                <a:moveTo>
                  <a:pt x="0" y="0"/>
                </a:moveTo>
                <a:lnTo>
                  <a:pt x="10" y="0"/>
                </a:lnTo>
                <a:lnTo>
                  <a:pt x="19" y="1"/>
                </a:lnTo>
                <a:lnTo>
                  <a:pt x="29" y="2"/>
                </a:lnTo>
                <a:lnTo>
                  <a:pt x="37" y="4"/>
                </a:lnTo>
                <a:lnTo>
                  <a:pt x="46" y="6"/>
                </a:lnTo>
                <a:lnTo>
                  <a:pt x="54" y="8"/>
                </a:lnTo>
                <a:lnTo>
                  <a:pt x="61" y="11"/>
                </a:lnTo>
                <a:lnTo>
                  <a:pt x="68" y="14"/>
                </a:lnTo>
                <a:lnTo>
                  <a:pt x="74" y="18"/>
                </a:lnTo>
                <a:lnTo>
                  <a:pt x="80" y="21"/>
                </a:lnTo>
                <a:lnTo>
                  <a:pt x="85" y="25"/>
                </a:lnTo>
                <a:lnTo>
                  <a:pt x="89" y="30"/>
                </a:lnTo>
                <a:lnTo>
                  <a:pt x="92" y="33"/>
                </a:lnTo>
                <a:lnTo>
                  <a:pt x="94" y="38"/>
                </a:lnTo>
                <a:lnTo>
                  <a:pt x="95" y="43"/>
                </a:lnTo>
                <a:lnTo>
                  <a:pt x="96" y="48"/>
                </a:lnTo>
                <a:lnTo>
                  <a:pt x="96" y="240"/>
                </a:lnTo>
                <a:lnTo>
                  <a:pt x="97" y="245"/>
                </a:lnTo>
                <a:lnTo>
                  <a:pt x="98" y="250"/>
                </a:lnTo>
                <a:lnTo>
                  <a:pt x="100" y="255"/>
                </a:lnTo>
                <a:lnTo>
                  <a:pt x="103" y="258"/>
                </a:lnTo>
                <a:lnTo>
                  <a:pt x="108" y="263"/>
                </a:lnTo>
                <a:lnTo>
                  <a:pt x="112" y="267"/>
                </a:lnTo>
                <a:lnTo>
                  <a:pt x="118" y="270"/>
                </a:lnTo>
                <a:lnTo>
                  <a:pt x="124" y="274"/>
                </a:lnTo>
                <a:lnTo>
                  <a:pt x="131" y="277"/>
                </a:lnTo>
                <a:lnTo>
                  <a:pt x="138" y="280"/>
                </a:lnTo>
                <a:lnTo>
                  <a:pt x="146" y="282"/>
                </a:lnTo>
                <a:lnTo>
                  <a:pt x="155" y="284"/>
                </a:lnTo>
                <a:lnTo>
                  <a:pt x="163" y="286"/>
                </a:lnTo>
                <a:lnTo>
                  <a:pt x="173" y="287"/>
                </a:lnTo>
                <a:lnTo>
                  <a:pt x="182" y="288"/>
                </a:lnTo>
                <a:lnTo>
                  <a:pt x="192" y="288"/>
                </a:lnTo>
                <a:lnTo>
                  <a:pt x="182" y="288"/>
                </a:lnTo>
                <a:lnTo>
                  <a:pt x="173" y="289"/>
                </a:lnTo>
                <a:lnTo>
                  <a:pt x="163" y="290"/>
                </a:lnTo>
                <a:lnTo>
                  <a:pt x="155" y="292"/>
                </a:lnTo>
                <a:lnTo>
                  <a:pt x="146" y="294"/>
                </a:lnTo>
                <a:lnTo>
                  <a:pt x="138" y="296"/>
                </a:lnTo>
                <a:lnTo>
                  <a:pt x="131" y="299"/>
                </a:lnTo>
                <a:lnTo>
                  <a:pt x="124" y="302"/>
                </a:lnTo>
                <a:lnTo>
                  <a:pt x="118" y="306"/>
                </a:lnTo>
                <a:lnTo>
                  <a:pt x="112" y="309"/>
                </a:lnTo>
                <a:lnTo>
                  <a:pt x="108" y="313"/>
                </a:lnTo>
                <a:lnTo>
                  <a:pt x="103" y="318"/>
                </a:lnTo>
                <a:lnTo>
                  <a:pt x="100" y="321"/>
                </a:lnTo>
                <a:lnTo>
                  <a:pt x="98" y="326"/>
                </a:lnTo>
                <a:lnTo>
                  <a:pt x="97" y="331"/>
                </a:lnTo>
                <a:lnTo>
                  <a:pt x="96" y="336"/>
                </a:lnTo>
                <a:lnTo>
                  <a:pt x="96" y="528"/>
                </a:lnTo>
                <a:lnTo>
                  <a:pt x="95" y="533"/>
                </a:lnTo>
                <a:lnTo>
                  <a:pt x="94" y="538"/>
                </a:lnTo>
                <a:lnTo>
                  <a:pt x="92" y="543"/>
                </a:lnTo>
                <a:lnTo>
                  <a:pt x="89" y="547"/>
                </a:lnTo>
                <a:lnTo>
                  <a:pt x="85" y="551"/>
                </a:lnTo>
                <a:lnTo>
                  <a:pt x="80" y="555"/>
                </a:lnTo>
                <a:lnTo>
                  <a:pt x="74" y="559"/>
                </a:lnTo>
                <a:lnTo>
                  <a:pt x="68" y="562"/>
                </a:lnTo>
                <a:lnTo>
                  <a:pt x="61" y="565"/>
                </a:lnTo>
                <a:lnTo>
                  <a:pt x="54" y="568"/>
                </a:lnTo>
                <a:lnTo>
                  <a:pt x="46" y="571"/>
                </a:lnTo>
                <a:lnTo>
                  <a:pt x="37" y="572"/>
                </a:lnTo>
                <a:lnTo>
                  <a:pt x="29" y="574"/>
                </a:lnTo>
                <a:lnTo>
                  <a:pt x="19" y="575"/>
                </a:lnTo>
                <a:lnTo>
                  <a:pt x="10" y="576"/>
                </a:lnTo>
                <a:lnTo>
                  <a:pt x="0" y="57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833438" y="3043238"/>
            <a:ext cx="7261225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Communication using reference parameters is two-way – the function being called “listens” to the main program, but the main program “listens” to the function because data changes are made on the original locations of the data.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010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Passing Reference Parameters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524000"/>
            <a:ext cx="2362200" cy="457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19050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8694" y="2114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2600" y="34290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64.0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8694" y="3638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46482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58694" y="48576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14800" y="1524000"/>
            <a:ext cx="2362200" cy="457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9600" y="19050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95950" y="2114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19600" y="34290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95950" y="36384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19600" y="4648200"/>
            <a:ext cx="990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5950" y="48576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34200" y="1524000"/>
            <a:ext cx="1905000" cy="3962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Any data intended for y in the function goes to the location of y in the main program</a:t>
            </a:r>
            <a:endParaRPr lang="en-US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>
            <a:endCxn id="6" idx="3"/>
          </p:cNvCxnSpPr>
          <p:nvPr/>
        </p:nvCxnSpPr>
        <p:spPr>
          <a:xfrm flipH="1">
            <a:off x="2743200" y="3848100"/>
            <a:ext cx="182880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3"/>
            <a:endCxn id="19" idx="1"/>
          </p:cNvCxnSpPr>
          <p:nvPr/>
        </p:nvCxnSpPr>
        <p:spPr>
          <a:xfrm>
            <a:off x="2743200" y="5067300"/>
            <a:ext cx="167640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743200" y="2286000"/>
            <a:ext cx="167640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14400" y="17526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14400" y="29718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096000" y="17526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914400" y="17526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914400" y="32004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914400" y="32004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14400" y="44196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096000" y="32004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14400" y="45720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914400" y="45720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096000" y="45720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14400" y="5791200"/>
            <a:ext cx="518160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4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Reference vs. Value Parameters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Let’s look at the following program; it shows how value and reference parameters work: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	f(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b);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main(void)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x, y;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x = 23, y = 54;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"x = " &lt;&lt; x &lt;&lt; "\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" &lt;&lt; y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f(x, y);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"x = " &lt;&lt; x &lt;&lt; "\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" &lt;&lt; y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f(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b)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"a = " &lt;&lt; a &lt;&lt; "\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tb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" &lt;&lt; b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a = 62;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b = 7;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"a = " &lt;&lt; a &lt;&lt; "\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tb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" &lt;&lt; b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788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23  b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23  y = 54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7315200" y="4414717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019800" y="4469564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91200" y="4038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86600" y="40951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307723" y="3200400"/>
            <a:ext cx="1" cy="115632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543799" y="3200400"/>
            <a:ext cx="1" cy="115632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10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868362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Simple Functions For Printing Messages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0" i="0" u="none" strike="noStrike" baseline="0" dirty="0" smtClean="0">
                <a:latin typeface="Times New Roman"/>
              </a:rPr>
              <a:t>The general form of the syntax is:</a:t>
            </a:r>
          </a:p>
          <a:p>
            <a:pPr marL="400050" lvl="1" indent="0">
              <a:buNone/>
            </a:pPr>
            <a:r>
              <a:rPr lang="en-US" sz="3200" b="1" i="0" u="none" strike="noStrike" baseline="0" dirty="0" smtClean="0">
                <a:latin typeface="Courier New"/>
              </a:rPr>
              <a:t>void </a:t>
            </a:r>
            <a:r>
              <a:rPr lang="en-US" sz="3200" b="0" i="1" u="none" strike="noStrike" baseline="0" dirty="0" err="1" smtClean="0">
                <a:latin typeface="Times New Roman"/>
              </a:rPr>
              <a:t>FunctionName</a:t>
            </a:r>
            <a:r>
              <a:rPr lang="en-US" sz="3200" b="1" i="0" u="none" strike="noStrike" baseline="0" dirty="0" smtClean="0">
                <a:latin typeface="Courier New"/>
              </a:rPr>
              <a:t>(void)</a:t>
            </a:r>
          </a:p>
          <a:p>
            <a:pPr marL="400050" lvl="1" indent="0">
              <a:buNone/>
            </a:pPr>
            <a:r>
              <a:rPr lang="en-US" sz="3200" b="1" i="0" u="none" strike="noStrike" baseline="0" dirty="0" smtClean="0">
                <a:latin typeface="Courier New"/>
              </a:rPr>
              <a:t>{</a:t>
            </a:r>
          </a:p>
          <a:p>
            <a:pPr marL="400050" lvl="1" indent="0">
              <a:buNone/>
            </a:pPr>
            <a:r>
              <a:rPr lang="en-US" sz="3200" b="0" i="1" u="none" strike="noStrike" baseline="0" dirty="0" smtClean="0">
                <a:latin typeface="Times New Roman"/>
              </a:rPr>
              <a:t>Statement(s)</a:t>
            </a:r>
          </a:p>
          <a:p>
            <a:pPr marL="400050" lvl="1" indent="0">
              <a:buNone/>
            </a:pPr>
            <a:r>
              <a:rPr lang="en-US" sz="3200" b="1" i="0" u="none" strike="noStrike" baseline="0" dirty="0" smtClean="0">
                <a:latin typeface="Courier New"/>
              </a:rPr>
              <a:t>}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2600" y="3714690"/>
            <a:ext cx="2637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Function header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5562600" y="2743200"/>
            <a:ext cx="990600" cy="9714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2819400" y="4133910"/>
            <a:ext cx="990600" cy="9714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43637" y="5257800"/>
            <a:ext cx="21464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Executable portion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4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23  b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23  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7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7391400" y="2667000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019800" y="4469564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91200" y="4038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39000" y="23622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307723" y="3200400"/>
            <a:ext cx="1" cy="115632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619999" y="3352800"/>
            <a:ext cx="1" cy="143447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23  b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62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7391400" y="4393364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019800" y="2667000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67400" y="2286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86600" y="41249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526923" y="3352800"/>
            <a:ext cx="16878" cy="100392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324599" y="3352800"/>
            <a:ext cx="1" cy="143447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29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23  b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62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7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7391400" y="2667000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019800" y="2667000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67400" y="2286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62800" y="23622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324599" y="3352800"/>
            <a:ext cx="1" cy="143447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619999" y="3352800"/>
            <a:ext cx="1" cy="143447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0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4419600" cy="52469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3000" b="1" dirty="0" smtClean="0">
                <a:latin typeface="Courier New" pitchFamily="49" charset="0"/>
                <a:cs typeface="Courier New" pitchFamily="49" charset="0"/>
              </a:rPr>
              <a:t>f(y, x);</a:t>
            </a:r>
            <a:endParaRPr lang="es-E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b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</a:t>
            </a:r>
            <a:endParaRPr lang="es-E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7315200" y="4414717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6019800" y="4469564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91200" y="4038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86600" y="40951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>
            <a:endCxn id="31" idx="0"/>
          </p:cNvCxnSpPr>
          <p:nvPr/>
        </p:nvCxnSpPr>
        <p:spPr>
          <a:xfrm>
            <a:off x="6307723" y="3200400"/>
            <a:ext cx="1241520" cy="96157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6415314" y="3200400"/>
            <a:ext cx="1128485" cy="118291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9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4419600" cy="52469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3000" b="1" dirty="0" smtClean="0">
                <a:latin typeface="Courier New" pitchFamily="49" charset="0"/>
                <a:cs typeface="Courier New" pitchFamily="49" charset="0"/>
              </a:rPr>
              <a:t>f(y, x);</a:t>
            </a:r>
            <a:endParaRPr lang="es-E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b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</a:t>
            </a:r>
            <a:endParaRPr lang="es-E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62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7315200" y="4414717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7433846" y="2677467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086600" y="2296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86600" y="40951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>
            <a:endCxn id="31" idx="0"/>
          </p:cNvCxnSpPr>
          <p:nvPr/>
        </p:nvCxnSpPr>
        <p:spPr>
          <a:xfrm>
            <a:off x="6307723" y="3200400"/>
            <a:ext cx="1241520" cy="96157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228168" y="3200400"/>
            <a:ext cx="945518" cy="14332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39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4419600" cy="52469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3000" b="1" dirty="0" smtClean="0">
                <a:latin typeface="Courier New" pitchFamily="49" charset="0"/>
                <a:cs typeface="Courier New" pitchFamily="49" charset="0"/>
              </a:rPr>
              <a:t>f(y, x);</a:t>
            </a:r>
            <a:endParaRPr lang="es-E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b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</a:t>
            </a:r>
            <a:endParaRPr lang="es-E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7 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101443" y="2650671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983514" y="4441932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15000" y="411046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67400" y="23824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6330043" y="3214914"/>
            <a:ext cx="843643" cy="96157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6383168" y="3352800"/>
            <a:ext cx="1166075" cy="1089132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02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4419600" cy="52469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3000" b="1" dirty="0" smtClean="0">
                <a:latin typeface="Courier New" pitchFamily="49" charset="0"/>
                <a:cs typeface="Courier New" pitchFamily="49" charset="0"/>
              </a:rPr>
              <a:t>f(y, x);</a:t>
            </a:r>
            <a:endParaRPr lang="es-E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b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</a:t>
            </a:r>
            <a:endParaRPr lang="es-E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7 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</a:t>
            </a:r>
            <a:r>
              <a:rPr lang="es-ES" sz="2800" b="1">
                <a:latin typeface="Courier New" pitchFamily="49" charset="0"/>
                <a:cs typeface="Courier New" pitchFamily="49" charset="0"/>
              </a:rPr>
              <a:t>= </a:t>
            </a:r>
            <a:r>
              <a:rPr lang="es-ES" sz="2800" b="1" smtClean="0">
                <a:latin typeface="Courier New" pitchFamily="49" charset="0"/>
                <a:cs typeface="Courier New" pitchFamily="49" charset="0"/>
              </a:rPr>
              <a:t>54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101443" y="2650671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983514" y="4441932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15000" y="411046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67400" y="23824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6330043" y="3214914"/>
            <a:ext cx="843643" cy="96157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6383168" y="3352800"/>
            <a:ext cx="1166075" cy="1089132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16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Reference vs. Value Parameters (continued)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4419600" cy="52469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3000" b="1" dirty="0" smtClean="0">
                <a:latin typeface="Courier New" pitchFamily="49" charset="0"/>
                <a:cs typeface="Courier New" pitchFamily="49" charset="0"/>
              </a:rPr>
              <a:t>f(y, x);</a:t>
            </a:r>
            <a:endParaRPr lang="es-E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prototype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as:</a:t>
            </a:r>
          </a:p>
          <a:p>
            <a:pPr marL="0" indent="0">
              <a:buNone/>
            </a:pP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f (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s-E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pPr marL="0" indent="0">
              <a:buNone/>
            </a:pP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= 23  y = 54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54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b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23</a:t>
            </a:r>
            <a:endParaRPr lang="es-E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a = 62  b = 7</a:t>
            </a:r>
          </a:p>
          <a:p>
            <a:pPr marL="0" indent="0">
              <a:buNone/>
            </a:pPr>
            <a:r>
              <a:rPr lang="es-ES" sz="28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7   </a:t>
            </a:r>
            <a:r>
              <a:rPr lang="es-ES" sz="2800" b="1" dirty="0">
                <a:latin typeface="Courier New" pitchFamily="49" charset="0"/>
                <a:cs typeface="Courier New" pitchFamily="49" charset="0"/>
              </a:rPr>
              <a:t>y = </a:t>
            </a:r>
            <a:r>
              <a:rPr lang="es-ES" sz="2800" b="1" dirty="0" smtClean="0">
                <a:latin typeface="Courier New" pitchFamily="49" charset="0"/>
                <a:cs typeface="Courier New" pitchFamily="49" charset="0"/>
              </a:rPr>
              <a:t>62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17526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782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84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3686" y="24093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33846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1600" y="3962400"/>
            <a:ext cx="3429000" cy="1905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020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2246" y="532507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97486" y="4161971"/>
            <a:ext cx="903514" cy="9434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57646" y="5329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101443" y="2650671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7433846" y="2677467"/>
            <a:ext cx="457200" cy="40723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086600" y="233106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67400" y="23824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6383168" y="3352800"/>
            <a:ext cx="1166075" cy="1089132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271476" y="3200400"/>
            <a:ext cx="902210" cy="1241532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70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An Example –</a:t>
            </a:r>
            <a:r>
              <a:rPr lang="en-US" dirty="0" smtClean="0"/>
              <a:t> 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square2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2438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rewrite the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square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program so that the function calculates the square and passes its value back to the main program, which will print the result: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square2.cc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The prototype for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find_square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(float &amp;square, float x);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main() - A driver for the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function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main(void)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float  value, square;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// Get a value and print its square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"Enter a value ?";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&gt;&gt; value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 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program will need some information</a:t>
            </a:r>
            <a:r>
              <a:rPr lang="en-US" sz="2800" baseline="0" dirty="0" smtClean="0">
                <a:latin typeface="Times New Roman" pitchFamily="18" charset="0"/>
                <a:cs typeface="Times New Roman" pitchFamily="18" charset="0"/>
              </a:rPr>
              <a:t> about the function so it can ensure that it is used correctly and that it will be translates correctly.</a:t>
            </a:r>
          </a:p>
          <a:p>
            <a:pPr lvl="0"/>
            <a:r>
              <a:rPr lang="en-US" sz="2800" baseline="0" dirty="0" smtClean="0">
                <a:latin typeface="Times New Roman" pitchFamily="18" charset="0"/>
                <a:cs typeface="Times New Roman" pitchFamily="18" charset="0"/>
              </a:rPr>
              <a:t>For this reason, C requires that each function has a prototype that appears at the top of the program.</a:t>
            </a:r>
          </a:p>
          <a:p>
            <a:pPr lvl="0"/>
            <a:r>
              <a:rPr lang="en-US" sz="2800" baseline="0" dirty="0" smtClean="0">
                <a:latin typeface="Times New Roman" pitchFamily="18" charset="0"/>
                <a:cs typeface="Times New Roman" pitchFamily="18" charset="0"/>
              </a:rPr>
              <a:t>The prototype looks a lot like a function header, except that it is followed by a semi-colon:</a:t>
            </a:r>
          </a:p>
          <a:p>
            <a:pPr marL="457200" lvl="1" indent="0">
              <a:buNone/>
            </a:pPr>
            <a:r>
              <a:rPr lang="en-US" sz="2400" b="1" baseline="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baseline="0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400" b="1" baseline="0" dirty="0" smtClean="0">
                <a:latin typeface="Courier New" pitchFamily="49" charset="0"/>
                <a:cs typeface="Courier New" pitchFamily="49" charset="0"/>
              </a:rPr>
              <a:t>(void);</a:t>
            </a:r>
          </a:p>
        </p:txBody>
      </p:sp>
    </p:spTree>
    <p:extLst>
      <p:ext uri="{BB962C8B-B14F-4D97-AF65-F5344CB8AC3E}">
        <p14:creationId xmlns:p14="http://schemas.microsoft.com/office/powerpoint/2010/main" val="82701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square,value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"The square of " &lt;&lt; value &lt;&lt; " is "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 &lt;&lt; square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Prints the square of whatever value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                that it is given.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(float &amp;square, float x)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square = x*x;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4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Comparing </a:t>
            </a:r>
            <a:r>
              <a:rPr lang="en-US" sz="3200" b="1" dirty="0" err="1" smtClean="0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200" b="1" dirty="0" err="1" smtClean="0">
                <a:latin typeface="Courier New" pitchFamily="49" charset="0"/>
                <a:cs typeface="Courier New" pitchFamily="49" charset="0"/>
              </a:rPr>
              <a:t>find_square</a:t>
            </a:r>
            <a:endParaRPr lang="en-US" sz="3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What are the differences between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print_square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Uses value parameters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Prints the square; it doesn’t have t pass that value to the main program</a:t>
            </a:r>
          </a:p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find_square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Uses reference parameters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Does not print the square; it must pass the value back to the main program.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70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to Use Value and Reference Parameters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use value parameters when: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are not going to change the parameters’ value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may change it but the main program should not know about it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we are simply printing the value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use reference parameters when: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are going to change the parameter’s value and the main program MUST know about it.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are reading in a new value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2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– </a:t>
            </a: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Average3</a:t>
            </a:r>
            <a:endParaRPr lang="en-US" sz="4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write a program to calculate the average of three values.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are going to use two functions:</a:t>
            </a:r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read the inputs</a:t>
            </a:r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calculate the average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72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average3.ccp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3276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Prototypes for the functions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&amp;x);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y,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z);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48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Find the average of three numbers using a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function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main(void) 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value1, value2, value3;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float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mean;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Get the inputs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(value1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(value2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(value3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Call the function that calculates the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average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print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it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mean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(value1, value2, value3);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 average is "  &lt;&lt; mean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Input an integer value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getvalue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&amp;x)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"Enter a value ?";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x;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 Find the average of three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numbers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find_average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y,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z) 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float sum, average;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sum = (float) (x + y + z);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average = sum / 3;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return average;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4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game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starts out with seven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sticks 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table.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player takes turns picking up 1, 2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sticks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cannot pass.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Whoever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picks up the last stick loses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other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player wins).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5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Problem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/>
              </a:rPr>
              <a:t>Input</a:t>
            </a:r>
          </a:p>
          <a:p>
            <a:pPr lvl="1"/>
            <a:r>
              <a:rPr lang="en-US" sz="2400" dirty="0" smtClean="0">
                <a:latin typeface="Times New Roman"/>
              </a:rPr>
              <a:t>The number of sticks the player is picking up</a:t>
            </a:r>
          </a:p>
          <a:p>
            <a:r>
              <a:rPr lang="en-US" sz="2400" dirty="0" smtClean="0">
                <a:latin typeface="Times New Roman"/>
              </a:rPr>
              <a:t>Output</a:t>
            </a:r>
          </a:p>
          <a:p>
            <a:pPr lvl="1"/>
            <a:r>
              <a:rPr lang="en-US" sz="2400" dirty="0" smtClean="0">
                <a:latin typeface="Times New Roman"/>
              </a:rPr>
              <a:t>The </a:t>
            </a:r>
            <a:r>
              <a:rPr lang="en-US" sz="2400" dirty="0">
                <a:latin typeface="Times New Roman"/>
              </a:rPr>
              <a:t>number of sticks on the </a:t>
            </a:r>
            <a:r>
              <a:rPr lang="en-US" sz="2400" dirty="0" smtClean="0">
                <a:latin typeface="Times New Roman"/>
              </a:rPr>
              <a:t>table</a:t>
            </a:r>
          </a:p>
          <a:p>
            <a:pPr lvl="1"/>
            <a:r>
              <a:rPr lang="en-US" sz="2400" dirty="0" smtClean="0">
                <a:latin typeface="Times New Roman"/>
              </a:rPr>
              <a:t>Who </a:t>
            </a:r>
            <a:r>
              <a:rPr lang="en-US" sz="2400" dirty="0">
                <a:latin typeface="Times New Roman"/>
              </a:rPr>
              <a:t>won (the player or the </a:t>
            </a:r>
            <a:r>
              <a:rPr lang="en-US" sz="2400" dirty="0" smtClean="0">
                <a:latin typeface="Times New Roman"/>
              </a:rPr>
              <a:t>computer)</a:t>
            </a:r>
          </a:p>
          <a:p>
            <a:r>
              <a:rPr lang="en-US" sz="2400" dirty="0" smtClean="0">
                <a:latin typeface="Times New Roman"/>
              </a:rPr>
              <a:t>Other Information</a:t>
            </a:r>
          </a:p>
          <a:p>
            <a:pPr lvl="1"/>
            <a:r>
              <a:rPr lang="en-US" sz="2400" dirty="0" smtClean="0">
                <a:latin typeface="Times New Roman"/>
              </a:rPr>
              <a:t>Whoever </a:t>
            </a:r>
            <a:r>
              <a:rPr lang="en-US" sz="2400" dirty="0">
                <a:latin typeface="Times New Roman"/>
              </a:rPr>
              <a:t>leaves 5 sticks for the other player can </a:t>
            </a:r>
            <a:r>
              <a:rPr lang="en-US" sz="2400" dirty="0" smtClean="0">
                <a:latin typeface="Times New Roman"/>
              </a:rPr>
              <a:t>always win </a:t>
            </a:r>
            <a:r>
              <a:rPr lang="en-US" sz="2400" dirty="0">
                <a:latin typeface="Times New Roman"/>
              </a:rPr>
              <a:t>if they make the right </a:t>
            </a:r>
            <a:r>
              <a:rPr lang="en-US" sz="2400" dirty="0" smtClean="0">
                <a:latin typeface="Times New Roman"/>
              </a:rPr>
              <a:t>follow-up move:</a:t>
            </a:r>
          </a:p>
          <a:p>
            <a:pPr lvl="2"/>
            <a:r>
              <a:rPr lang="en-US" dirty="0" smtClean="0">
                <a:latin typeface="Times New Roman"/>
              </a:rPr>
              <a:t>If </a:t>
            </a:r>
            <a:r>
              <a:rPr lang="en-US" dirty="0">
                <a:latin typeface="Times New Roman"/>
              </a:rPr>
              <a:t>the other player takes 1, you pick up </a:t>
            </a:r>
            <a:r>
              <a:rPr lang="en-US" dirty="0" smtClean="0">
                <a:latin typeface="Times New Roman"/>
              </a:rPr>
              <a:t>3</a:t>
            </a:r>
          </a:p>
          <a:p>
            <a:pPr lvl="2"/>
            <a:r>
              <a:rPr lang="en-US" dirty="0" smtClean="0">
                <a:latin typeface="Times New Roman"/>
              </a:rPr>
              <a:t>If </a:t>
            </a:r>
            <a:r>
              <a:rPr lang="en-US" dirty="0">
                <a:latin typeface="Times New Roman"/>
              </a:rPr>
              <a:t>the other player takes 2, you pick up </a:t>
            </a:r>
            <a:r>
              <a:rPr lang="en-US" dirty="0" smtClean="0">
                <a:latin typeface="Times New Roman"/>
              </a:rPr>
              <a:t>2</a:t>
            </a:r>
          </a:p>
          <a:p>
            <a:pPr lvl="2"/>
            <a:r>
              <a:rPr lang="en-US" dirty="0" smtClean="0">
                <a:latin typeface="Times New Roman"/>
              </a:rPr>
              <a:t>If </a:t>
            </a:r>
            <a:r>
              <a:rPr lang="en-US" dirty="0">
                <a:latin typeface="Times New Roman"/>
              </a:rPr>
              <a:t>the other player takes 3, you pick up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0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Organizing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will crate the following functions to subdivide the work:</a:t>
            </a:r>
          </a:p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get_move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plan_move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update_sticks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9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lvl="0"/>
            <a:r>
              <a:rPr lang="en-US" sz="3600" baseline="0" dirty="0" smtClean="0">
                <a:latin typeface="Times New Roman" pitchFamily="18" charset="0"/>
                <a:cs typeface="Times New Roman" pitchFamily="18" charset="0"/>
              </a:rPr>
              <a:t>Putting the Pieces Together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The prototype for the function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(void);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/*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main() -	The magic number game has the user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          trying to guess which number between 1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          and 100 the computer has picked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46266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nim.cpp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Prototypes for the function used by the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main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program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(void);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plan_move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update_sticks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&amp;winner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reply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1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Play the game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Nim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against the computer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main(void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pickup, reply;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winner;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char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answer;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Initialize values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7;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pickup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0;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winner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false;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answer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' ';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9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Find out if the use wants to go first or second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while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(answer) != 'f'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&amp;&amp;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(answer) != 's')	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"Do you wish to go (f)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irst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or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"(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s)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econd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\t?";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&gt;&gt; answer;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the user goes second, have the computer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take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two sticks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(answer) == 's')	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reply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2;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-= reply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67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 computer took " &lt;&lt; reply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 stick(s) leaving 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on the table." 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else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"There are 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stick(s) on the table."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As long as there is no winner, keep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playnig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while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(!winner)	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pickup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Take the sticks off the table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-= pickup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17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See if the user won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1) 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"Congratulations! You won!!"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winner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See if the user lost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else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0)	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"Sorry, the computer has won"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- you have lost..."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winner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15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320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Plan the computer's next move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-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did it produce a winner and loser?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else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reply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plan_move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update_sticks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winner, reply);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return(0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2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Print instructions for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                       the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player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(void)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Print the instructions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"There are seven (7) sticks on the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"table."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"Each player can pick up one, two or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"three sticks"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"in a given turn.  A player cannot pick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"up more than 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"three sticks nor a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plauer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pass.\n"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7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- Get the player's next move, testing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             to ensure that it is legal and that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              there are enough sticks left on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the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         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table.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pickup;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move = false;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How many sticks is the user taking?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while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(!move)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"How many sticks do you wish to 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"pick up\t?";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&gt;&gt; pickup;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53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Make sure that its 1, 2, or 3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(pickup &lt; 1 || pickup &gt; 3)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pickup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is not a legal number of sticks"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Make sure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that there are enough sticks on the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table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else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(pickup &gt;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"There are not " &lt;&lt; pickup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sticks left on the table."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else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move= true;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pickup;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58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plan_move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- Plan the computer's next move</a:t>
            </a:r>
          </a:p>
          <a:p>
            <a:pPr marL="0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plan_move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reply;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Plan the computer's next move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6 ||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5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||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2)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reply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1;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4)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reply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3;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== 3)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reply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2;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reply;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48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main(void)  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magic, guess;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tries = 1;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Print instructions for the user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// Use the random number function to pick a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// number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magic = rand() % 100 + 1;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… … 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return (0);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511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update_stick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Update the count of sticks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left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                 on the table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and determine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                 either the player or the 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                 computer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has won.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update_sticks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&amp;winner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reply)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neither player won, get ready for the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next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move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(!winner) 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-= reply;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 computer picked up " &lt;&lt; reply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stick(s)."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14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175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&lt;&lt; "There are now 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sticks_left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 stick(s) left on the table"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&lt;&lt;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"\n\n"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 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5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in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 and C++, there are four basic data types:</a:t>
            </a:r>
          </a:p>
          <a:p>
            <a:pPr lvl="1"/>
            <a:r>
              <a:rPr lang="en-US" sz="2400" b="1" u="sng" dirty="0" smtClean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dirty="0" smtClean="0"/>
              <a:t> </a:t>
            </a:r>
            <a:r>
              <a:rPr lang="en-US" dirty="0" smtClean="0"/>
              <a:t>– a single byte; usually used to store a character</a:t>
            </a:r>
          </a:p>
          <a:p>
            <a:pPr lvl="1"/>
            <a:r>
              <a:rPr lang="en-US" sz="2400" b="1" u="sng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/>
              <a:t> </a:t>
            </a:r>
            <a:r>
              <a:rPr lang="en-US" dirty="0" smtClean="0"/>
              <a:t>– used to store an integer (usually in the  range -32768 to +32767)</a:t>
            </a:r>
          </a:p>
          <a:p>
            <a:pPr lvl="1"/>
            <a:r>
              <a:rPr lang="en-US" sz="2400" b="1" u="sng" dirty="0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400" dirty="0" smtClean="0"/>
              <a:t> </a:t>
            </a:r>
            <a:r>
              <a:rPr lang="en-US" dirty="0" smtClean="0"/>
              <a:t>– used to store real (or floating point) numbers, which can have exponents or fractional parts</a:t>
            </a:r>
          </a:p>
          <a:p>
            <a:pPr lvl="1"/>
            <a:r>
              <a:rPr lang="en-US" sz="2400" b="1" u="sng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dirty="0" smtClean="0"/>
              <a:t> </a:t>
            </a:r>
            <a:r>
              <a:rPr lang="en-US" dirty="0" smtClean="0"/>
              <a:t>– double precision real numbers</a:t>
            </a:r>
          </a:p>
        </p:txBody>
      </p:sp>
    </p:spTree>
    <p:extLst>
      <p:ext uri="{BB962C8B-B14F-4D97-AF65-F5344CB8AC3E}">
        <p14:creationId xmlns:p14="http://schemas.microsoft.com/office/powerpoint/2010/main" val="250179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630363"/>
          </a:xfrm>
        </p:spPr>
        <p:txBody>
          <a:bodyPr/>
          <a:lstStyle/>
          <a:p>
            <a:r>
              <a:rPr lang="en-US" dirty="0" smtClean="0"/>
              <a:t>Characters were stored in computers using the numeric ASCII (American Standard Code for Information Interchange).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015741"/>
              </p:ext>
            </p:extLst>
          </p:nvPr>
        </p:nvGraphicFramePr>
        <p:xfrm>
          <a:off x="1676400" y="2971800"/>
          <a:ext cx="60960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' '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'\n'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36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3600" dirty="0" smtClean="0"/>
              <a:t> and </a:t>
            </a:r>
            <a:r>
              <a:rPr lang="en-US" sz="3200" b="1" dirty="0" err="1" smtClean="0">
                <a:latin typeface="Courier New" pitchFamily="49" charset="0"/>
                <a:cs typeface="Courier New" pitchFamily="49" charset="0"/>
              </a:rPr>
              <a:t>toupper</a:t>
            </a:r>
            <a:endParaRPr lang="en-US" sz="3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It is easy to change a lower-case letter to upper case (or capital) form and vice versa using the functions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2400" dirty="0" smtClean="0"/>
              <a:t> </a:t>
            </a:r>
            <a:r>
              <a:rPr lang="en-US" sz="2800" dirty="0" smtClean="0"/>
              <a:t>and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toupper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ctype.h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main(void)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char first = 'a', second = 'B';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first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toupper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(first);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first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second =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tolower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(second);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&lt;&lt; second &lt;&lt;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86200" y="3048000"/>
            <a:ext cx="160020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86400" y="2667000"/>
            <a:ext cx="34290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both have their </a:t>
            </a:r>
          </a:p>
          <a:p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declarations here</a:t>
            </a:r>
            <a:endParaRPr lang="en-US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5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isupper</a:t>
            </a:r>
            <a:r>
              <a:rPr lang="en-US" sz="4000" dirty="0" smtClean="0"/>
              <a:t> </a:t>
            </a:r>
            <a:r>
              <a:rPr lang="en-US" dirty="0" smtClean="0"/>
              <a:t>and </a:t>
            </a:r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islower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isupper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mychar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/>
              <a:t> is true if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mychar</a:t>
            </a:r>
            <a:r>
              <a:rPr lang="en-US" sz="2800" dirty="0" smtClean="0"/>
              <a:t> </a:t>
            </a:r>
            <a:r>
              <a:rPr lang="en-US" dirty="0" smtClean="0"/>
              <a:t>is a lower-case letter (false otherwise).</a:t>
            </a:r>
          </a:p>
          <a:p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islower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mychar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/>
              <a:t> is true if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mychar</a:t>
            </a:r>
            <a:r>
              <a:rPr lang="en-US" sz="2800" dirty="0" smtClean="0"/>
              <a:t> </a:t>
            </a:r>
            <a:r>
              <a:rPr lang="en-US" dirty="0" smtClean="0"/>
              <a:t>is an upper-case letter (false otherwise).</a:t>
            </a:r>
          </a:p>
          <a:p>
            <a:r>
              <a:rPr lang="en-US" dirty="0" smtClean="0"/>
              <a:t>Neither is true if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mychar</a:t>
            </a:r>
            <a:r>
              <a:rPr lang="en-US" sz="2800" dirty="0" smtClean="0"/>
              <a:t> </a:t>
            </a:r>
            <a:r>
              <a:rPr lang="en-US" dirty="0" smtClean="0"/>
              <a:t>is not a letter.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3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</a:t>
            </a:r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isupper</a:t>
            </a:r>
            <a:r>
              <a:rPr lang="en-US" sz="4000" dirty="0" smtClean="0"/>
              <a:t> </a:t>
            </a:r>
            <a:r>
              <a:rPr lang="en-US" dirty="0" smtClean="0"/>
              <a:t>and </a:t>
            </a:r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islower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679333"/>
              </p:ext>
            </p:extLst>
          </p:nvPr>
        </p:nvGraphicFramePr>
        <p:xfrm>
          <a:off x="457200" y="1600200"/>
          <a:ext cx="82296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urier New" pitchFamily="49" charset="0"/>
                          <a:cs typeface="Courier New" pitchFamily="49" charset="0"/>
                        </a:rPr>
                        <a:t>mychar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urier New" pitchFamily="49" charset="0"/>
                          <a:cs typeface="Courier New" pitchFamily="49" charset="0"/>
                        </a:rPr>
                        <a:t>isupper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urier New" pitchFamily="49" charset="0"/>
                          <a:cs typeface="Courier New" pitchFamily="49" charset="0"/>
                        </a:rPr>
                        <a:t>islower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&amp;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51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r>
              <a:rPr lang="en-US" dirty="0" smtClean="0"/>
              <a:t>C++ provides several standard mathematical functions such as:</a:t>
            </a:r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(x)</a:t>
            </a:r>
            <a:r>
              <a:rPr lang="en-US" dirty="0" smtClean="0"/>
              <a:t>- square root of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x</a:t>
            </a:r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(x, y)</a:t>
            </a:r>
            <a:r>
              <a:rPr lang="en-US" dirty="0" smtClean="0"/>
              <a:t>-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/>
              <a:t> to the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dirty="0" smtClean="0"/>
              <a:t> power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abs(n)</a:t>
            </a:r>
            <a:r>
              <a:rPr lang="en-US" dirty="0" smtClean="0"/>
              <a:t>- absolute value of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/>
              <a:t> (an integer)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fabs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(n)</a:t>
            </a:r>
            <a:r>
              <a:rPr lang="en-US" dirty="0" smtClean="0"/>
              <a:t>- absolute value of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/>
              <a:t> (a real number)</a:t>
            </a:r>
            <a:endParaRPr lang="en-US" sz="2400" dirty="0" smtClean="0"/>
          </a:p>
          <a:p>
            <a:pPr lvl="1"/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(x)</a:t>
            </a:r>
            <a:r>
              <a:rPr lang="en-US" dirty="0" smtClean="0"/>
              <a:t>-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dirty="0" smtClean="0"/>
              <a:t> to the x power (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dirty="0" smtClean="0"/>
              <a:t> = 2.718281828)</a:t>
            </a:r>
          </a:p>
          <a:p>
            <a:pPr lvl="1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log(x)</a:t>
            </a:r>
            <a:r>
              <a:rPr lang="en-US" dirty="0" smtClean="0"/>
              <a:t>- natural logarithm of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/>
              <a:t> (log. base is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dirty="0" smtClean="0"/>
              <a:t>)</a:t>
            </a:r>
            <a:endParaRPr lang="en-US" sz="2400" dirty="0" smtClean="0"/>
          </a:p>
          <a:p>
            <a:pPr lvl="1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log10(x)</a:t>
            </a:r>
            <a:r>
              <a:rPr lang="en-US" dirty="0" smtClean="0"/>
              <a:t>- common logarithms of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/>
              <a:t> (log. base is 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5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 of Math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#include	&lt;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math.h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main(void)	{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2 &lt;&lt; '\t'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((float)2) &lt;&lt; '\t‘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abs(2)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'\t'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((float)2) &lt;&lt; '\t'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&lt;&lt; log((float)2)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'\t' &lt;&lt; log10((float)2) &lt;&lt; '\n'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6118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-12.6 &lt;&lt; '\t'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(abs(-12.6))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'\t'&lt;&lt;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fabs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(-12.6)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'\t'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(-12.6) &lt;&lt; '\t'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&lt;&lt; log(abs(-12.6))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&lt;&lt; '\t' &lt;&lt; log10(abs(-12.6)) &lt;&lt; '\n'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&lt;&lt;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return(0);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83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print_instruction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 - Print instructions for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// the user 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print_instructions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&lt;&lt; "The object of the game is to find out“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&lt;&lt; "which number the computer has picked. The "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&lt;&lt; "computer will tell you if you guessed too"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&lt;&lt; "high a number or too low. Try to get it with " 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&lt;&lt;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&lt;&lt; "as few guesses as possible.\n" &lt;&lt;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00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sin</a:t>
            </a:r>
            <a:r>
              <a:rPr lang="en-US" dirty="0" smtClean="0"/>
              <a:t>, </a:t>
            </a:r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en-US" sz="4000" dirty="0" smtClean="0"/>
              <a:t> </a:t>
            </a:r>
            <a:r>
              <a:rPr lang="en-US" dirty="0" smtClean="0"/>
              <a:t>and </a:t>
            </a: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tan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sine, cosine and tangent </a:t>
            </a:r>
            <a:r>
              <a:rPr lang="en-US" dirty="0" err="1" smtClean="0"/>
              <a:t>funciton</a:t>
            </a:r>
            <a:r>
              <a:rPr lang="en-US" dirty="0" smtClean="0"/>
              <a:t> assume that the angles are expressed in radians (where  </a:t>
            </a:r>
            <a:r>
              <a:rPr lang="el-GR" dirty="0" smtClean="0"/>
              <a:t>π</a:t>
            </a:r>
            <a:r>
              <a:rPr lang="en-US" dirty="0" smtClean="0"/>
              <a:t> radians = 180º)</a:t>
            </a:r>
          </a:p>
          <a:p>
            <a:r>
              <a:rPr lang="en-US" dirty="0" smtClean="0"/>
              <a:t>Examples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tangent = tan(180*degrees/3.14159);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sine = sin(180*degrees/3.14159);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cosine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(180*degrees/3.14159);</a:t>
            </a:r>
          </a:p>
          <a:p>
            <a:pPr marL="400050" lvl="1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25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4000" dirty="0" smtClean="0"/>
              <a:t> </a:t>
            </a:r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Normally, a function is expected to produce some </a:t>
            </a:r>
            <a:r>
              <a:rPr lang="en-US" b="1" i="1" u="sng" dirty="0" smtClean="0"/>
              <a:t>result</a:t>
            </a:r>
            <a:r>
              <a:rPr lang="en-US" dirty="0" smtClean="0"/>
              <a:t> which it returns to the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dirty="0" smtClean="0"/>
              <a:t> program: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sine = sin(180*degrees/3.14159);</a:t>
            </a:r>
          </a:p>
          <a:p>
            <a:pPr marL="457200" indent="-457200"/>
            <a:r>
              <a:rPr lang="en-US" dirty="0" smtClean="0"/>
              <a:t>The data type of the function’s result is also called the function's type.</a:t>
            </a:r>
          </a:p>
          <a:p>
            <a:pPr marL="857250" lvl="1" indent="-457200"/>
            <a:r>
              <a:rPr lang="en-US" dirty="0" smtClean="0"/>
              <a:t>Functions that produce an integer are called </a:t>
            </a:r>
            <a:r>
              <a:rPr lang="en-US" b="1" i="1" u="sng" dirty="0" smtClean="0"/>
              <a:t>integer functions</a:t>
            </a:r>
            <a:r>
              <a:rPr lang="en-US" dirty="0" smtClean="0"/>
              <a:t>.</a:t>
            </a:r>
          </a:p>
          <a:p>
            <a:pPr marL="857250" lvl="1" indent="-457200"/>
            <a:r>
              <a:rPr lang="en-US" dirty="0" smtClean="0"/>
              <a:t>Functions that produce a float value are called </a:t>
            </a:r>
            <a:r>
              <a:rPr lang="en-US" b="1" i="1" u="sng" dirty="0" smtClean="0"/>
              <a:t>float functions</a:t>
            </a:r>
            <a:r>
              <a:rPr lang="en-US" dirty="0" smtClean="0"/>
              <a:t>.</a:t>
            </a:r>
          </a:p>
          <a:p>
            <a:pPr marL="857250" lvl="1" indent="-457200"/>
            <a:r>
              <a:rPr lang="en-US" dirty="0" smtClean="0"/>
              <a:t>Functions that do not produce a result are called </a:t>
            </a:r>
            <a:r>
              <a:rPr lang="en-US" b="1" i="1" u="sng" dirty="0" smtClean="0"/>
              <a:t>void functions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4000" dirty="0" smtClean="0"/>
              <a:t> </a:t>
            </a:r>
            <a:r>
              <a:rPr lang="en-US" dirty="0" smtClean="0"/>
              <a:t>Functions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write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getmove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&amp; pickup,</a:t>
            </a:r>
          </a:p>
          <a:p>
            <a:pPr marL="400050" lvl="1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sticks_left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/>
              <a:t>it means that the </a:t>
            </a:r>
            <a:r>
              <a:rPr lang="en-US" dirty="0" err="1" smtClean="0"/>
              <a:t>funciton</a:t>
            </a:r>
            <a:r>
              <a:rPr lang="en-US" dirty="0" smtClean="0"/>
              <a:t> is not expected to return a result.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3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Writing Functions That Return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We can write a function that returns a result by replacing that void with a data type: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average3(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c);</a:t>
            </a:r>
          </a:p>
          <a:p>
            <a:pPr marL="400050" lvl="1" indent="0"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/>
              <a:t>The rest of the function is a little different from before: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float average3(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c)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float sum, mean;</a:t>
            </a:r>
          </a:p>
          <a:p>
            <a:pPr marL="400050" lvl="1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sum = a + b + c;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mean = sum/3;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return(mean);</a:t>
            </a:r>
            <a:br>
              <a:rPr lang="en-US" sz="20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4267200"/>
            <a:ext cx="28194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result that we are returning is mean</a:t>
            </a:r>
            <a:endParaRPr lang="en-US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505200" y="4648200"/>
            <a:ext cx="1371600" cy="5334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7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Functions That Return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syntax is:</a:t>
            </a:r>
          </a:p>
          <a:p>
            <a:pPr marL="45720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return(</a:t>
            </a:r>
            <a:r>
              <a:rPr lang="en-US" sz="3200" i="1" dirty="0" smtClean="0"/>
              <a:t>expression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/>
              <a:t>Return statements can contain expressions, variables, constants or literals: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return(true);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return(35.4);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return(sum);</a:t>
            </a:r>
          </a:p>
          <a:p>
            <a:pPr marL="400050" lvl="1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return(sum/3);</a:t>
            </a:r>
          </a:p>
        </p:txBody>
      </p:sp>
    </p:spTree>
    <p:extLst>
      <p:ext uri="{BB962C8B-B14F-4D97-AF65-F5344CB8AC3E}">
        <p14:creationId xmlns:p14="http://schemas.microsoft.com/office/powerpoint/2010/main" val="16360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Rewriting the </a:t>
            </a: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average3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float average3(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c)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float sum, mean;</a:t>
            </a:r>
          </a:p>
          <a:p>
            <a:pPr marL="0" indent="0"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sum = a + b + c;</a:t>
            </a:r>
          </a:p>
          <a:p>
            <a:pPr marL="0" indent="0"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return(sum / 3);</a:t>
            </a:r>
          </a:p>
          <a:p>
            <a:pPr marL="0" indent="0"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746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The </a:t>
            </a: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maximum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float	  maximum(float x, float y)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if (x &gt; y)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return(x);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return(y);</a:t>
            </a:r>
            <a:br>
              <a:rPr lang="en-US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72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– The </a:t>
            </a: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minimum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float	  minimum(float x, float y)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if (x &lt; y)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return(x);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return(y);</a:t>
            </a:r>
            <a:br>
              <a:rPr lang="en-US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0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return</a:t>
            </a:r>
            <a:endParaRPr lang="en-US" sz="4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dirty="0" smtClean="0"/>
              <a:t> </a:t>
            </a:r>
            <a:r>
              <a:rPr lang="en-US" dirty="0" smtClean="0"/>
              <a:t>serves two purposes:</a:t>
            </a:r>
          </a:p>
          <a:p>
            <a:pPr lvl="1"/>
            <a:r>
              <a:rPr lang="en-US" dirty="0" smtClean="0"/>
              <a:t>It tells the computer the value to return as the result</a:t>
            </a:r>
          </a:p>
          <a:p>
            <a:pPr lvl="1"/>
            <a:r>
              <a:rPr lang="en-US" dirty="0" smtClean="0"/>
              <a:t>It tells the computer to leave the function immediately and return the calling function (or the main program).</a:t>
            </a:r>
          </a:p>
        </p:txBody>
      </p:sp>
    </p:spTree>
    <p:extLst>
      <p:ext uri="{BB962C8B-B14F-4D97-AF65-F5344CB8AC3E}">
        <p14:creationId xmlns:p14="http://schemas.microsoft.com/office/powerpoint/2010/main" val="390645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</a:t>
            </a:r>
            <a:r>
              <a:rPr lang="en-US" sz="4000" b="1" dirty="0" err="1" smtClean="0">
                <a:latin typeface="Courier New" pitchFamily="49" charset="0"/>
                <a:cs typeface="Courier New" pitchFamily="49" charset="0"/>
              </a:rPr>
              <a:t>calc_gross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float gross(float hours, float rate)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// If hours exceed 40, pay time and a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// half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if (hours &gt; 40)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return(40*rate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        + 1.5 * rate * (hours – 40);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	return(rate*hours);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62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4928</Words>
  <Application>Microsoft Office PowerPoint</Application>
  <PresentationFormat>On-screen Show (4:3)</PresentationFormat>
  <Paragraphs>1103</Paragraphs>
  <Slides>99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0" baseType="lpstr">
      <vt:lpstr>Office Theme</vt:lpstr>
      <vt:lpstr>CSC 270 – Survey of Programming Languages</vt:lpstr>
      <vt:lpstr>What Are Functions</vt:lpstr>
      <vt:lpstr>Why Use Functions</vt:lpstr>
      <vt:lpstr>Simple Functions To Print Messages</vt:lpstr>
      <vt:lpstr>Simple Functions For Printing Messages</vt:lpstr>
      <vt:lpstr>Function Prototypes</vt:lpstr>
      <vt:lpstr>Putting the Pieces Together</vt:lpstr>
      <vt:lpstr>PowerPoint Presentation</vt:lpstr>
      <vt:lpstr>PowerPoint Presentation</vt:lpstr>
      <vt:lpstr>What are parameters?</vt:lpstr>
      <vt:lpstr>Formal Parameters</vt:lpstr>
      <vt:lpstr>Parameter Passing</vt:lpstr>
      <vt:lpstr>Parameter Passing (continued)</vt:lpstr>
      <vt:lpstr>Why parameters?</vt:lpstr>
      <vt:lpstr>squares.cc</vt:lpstr>
      <vt:lpstr>PowerPoint Presentation</vt:lpstr>
      <vt:lpstr>Passing Parameters - When The User Inputs 12</vt:lpstr>
      <vt:lpstr>Passing Parameters - When The User Inputs 6</vt:lpstr>
      <vt:lpstr>A Rewrite of main</vt:lpstr>
      <vt:lpstr>Passing Parameters - Using square Twice In One Program</vt:lpstr>
      <vt:lpstr>A program to calculate Grade Point Average</vt:lpstr>
      <vt:lpstr>Let’s Add– Dean’s List</vt:lpstr>
      <vt:lpstr>A program to calculate Grade Point Average</vt:lpstr>
      <vt:lpstr>The Entire DeansList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are methods?</vt:lpstr>
      <vt:lpstr>Calculating the Average of 3 Values Using a Function</vt:lpstr>
      <vt:lpstr>average3.cpp</vt:lpstr>
      <vt:lpstr>PowerPoint Presentation</vt:lpstr>
      <vt:lpstr>Example – x to the nth power</vt:lpstr>
      <vt:lpstr>power.cpp</vt:lpstr>
      <vt:lpstr>PowerPoint Presentation</vt:lpstr>
      <vt:lpstr>The Output From power</vt:lpstr>
      <vt:lpstr>Value Parameters</vt:lpstr>
      <vt:lpstr>Methods and Functions</vt:lpstr>
      <vt:lpstr>Value Parameters</vt:lpstr>
      <vt:lpstr>What Are References Parameters?</vt:lpstr>
      <vt:lpstr>Write Power with Reference Parm</vt:lpstr>
      <vt:lpstr>power.cpp rewritten</vt:lpstr>
      <vt:lpstr>PowerPoint Presentation</vt:lpstr>
      <vt:lpstr>The Output From power</vt:lpstr>
      <vt:lpstr>Passing Reference Parameters</vt:lpstr>
      <vt:lpstr>Reference vs. Value Parameters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Reference vs. Value Parameters (continued)</vt:lpstr>
      <vt:lpstr>An Example – square2</vt:lpstr>
      <vt:lpstr>square2.cc</vt:lpstr>
      <vt:lpstr>PowerPoint Presentation</vt:lpstr>
      <vt:lpstr>Comparing print_square and find_square</vt:lpstr>
      <vt:lpstr>When to Use Value and Reference Parameters</vt:lpstr>
      <vt:lpstr>Example – Average3</vt:lpstr>
      <vt:lpstr>average3.ccp</vt:lpstr>
      <vt:lpstr>PowerPoint Presentation</vt:lpstr>
      <vt:lpstr>PowerPoint Presentation</vt:lpstr>
      <vt:lpstr>Nim</vt:lpstr>
      <vt:lpstr>The Nim Problem</vt:lpstr>
      <vt:lpstr>Organizing Nim</vt:lpstr>
      <vt:lpstr>nim.cpp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Types in C++</vt:lpstr>
      <vt:lpstr>Character Data</vt:lpstr>
      <vt:lpstr>tolower and toupper</vt:lpstr>
      <vt:lpstr>isupper and islower</vt:lpstr>
      <vt:lpstr>Examples of isupper and islower</vt:lpstr>
      <vt:lpstr>Math Functions</vt:lpstr>
      <vt:lpstr>Example of Math Functions</vt:lpstr>
      <vt:lpstr>PowerPoint Presentation</vt:lpstr>
      <vt:lpstr>sin, cos and tan</vt:lpstr>
      <vt:lpstr>void Functions</vt:lpstr>
      <vt:lpstr>void Functions (continued)</vt:lpstr>
      <vt:lpstr>Writing Functions That Return Results</vt:lpstr>
      <vt:lpstr>Writing Functions That Return Results</vt:lpstr>
      <vt:lpstr>Rewriting the average3 Function</vt:lpstr>
      <vt:lpstr>Example – The maximum Function</vt:lpstr>
      <vt:lpstr>Example – The minimum Function</vt:lpstr>
      <vt:lpstr>return</vt:lpstr>
      <vt:lpstr>Example – calc_gross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270 – Survey of Programming Languages</dc:title>
  <dc:creator>Robert M. Siegfried</dc:creator>
  <cp:lastModifiedBy>Adelphi User</cp:lastModifiedBy>
  <cp:revision>36</cp:revision>
  <cp:lastPrinted>2012-06-26T19:31:05Z</cp:lastPrinted>
  <dcterms:created xsi:type="dcterms:W3CDTF">2012-06-04T11:45:40Z</dcterms:created>
  <dcterms:modified xsi:type="dcterms:W3CDTF">2014-08-25T18:10:17Z</dcterms:modified>
</cp:coreProperties>
</file>