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70" r:id="rId13"/>
    <p:sldId id="271" r:id="rId14"/>
    <p:sldId id="267" r:id="rId15"/>
    <p:sldId id="268" r:id="rId16"/>
    <p:sldId id="269" r:id="rId17"/>
    <p:sldId id="272" r:id="rId18"/>
    <p:sldId id="273" r:id="rId19"/>
    <p:sldId id="274" r:id="rId20"/>
    <p:sldId id="276" r:id="rId21"/>
    <p:sldId id="275" r:id="rId22"/>
    <p:sldId id="277" r:id="rId23"/>
    <p:sldId id="279" r:id="rId24"/>
    <p:sldId id="278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76" autoAdjust="0"/>
  </p:normalViewPr>
  <p:slideViewPr>
    <p:cSldViewPr>
      <p:cViewPr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1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16"/>
    </p:cViewPr>
  </p:sorter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13A90AD-8425-407C-BEE9-B16B07C2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2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3398D2C-0542-4213-BC47-77D32F81F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4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3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5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0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6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7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9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4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 270 – Survey of 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Prolog Lecture 2 – Unification and Proof Search</a:t>
            </a:r>
          </a:p>
        </p:txBody>
      </p:sp>
    </p:spTree>
    <p:extLst>
      <p:ext uri="{BB962C8B-B14F-4D97-AF65-F5344CB8AC3E}">
        <p14:creationId xmlns:p14="http://schemas.microsoft.com/office/powerpoint/2010/main" val="32967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 Formal Definition of Unification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term1 and term2 are complex terms, then they unify if and only if:</a:t>
            </a:r>
          </a:p>
          <a:p>
            <a:pPr lvl="1"/>
            <a:r>
              <a:rPr lang="en-US" dirty="0" smtClean="0"/>
              <a:t>They </a:t>
            </a:r>
            <a:r>
              <a:rPr lang="en-US" dirty="0"/>
              <a:t>have the same </a:t>
            </a:r>
            <a:r>
              <a:rPr lang="en-US" dirty="0" err="1"/>
              <a:t>functor</a:t>
            </a:r>
            <a:r>
              <a:rPr lang="en-US" dirty="0"/>
              <a:t> and </a:t>
            </a:r>
            <a:r>
              <a:rPr lang="en-US" dirty="0" err="1"/>
              <a:t>arity</a:t>
            </a:r>
            <a:r>
              <a:rPr lang="en-US" dirty="0"/>
              <a:t>, and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their corresponding arguments unify, and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variable instantiations are compatible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5112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 Formal Definition of Unification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dirty="0" smtClean="0"/>
              <a:t>E. g., it’s impossible </a:t>
            </a:r>
            <a:r>
              <a:rPr lang="en-US" dirty="0"/>
              <a:t>to instantiate variable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to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800" dirty="0"/>
              <a:t> </a:t>
            </a:r>
            <a:r>
              <a:rPr lang="en-US" dirty="0"/>
              <a:t>when unifying one pair of arguments, and to instantiate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to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vincent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when unifying another pair of arguments </a:t>
            </a:r>
            <a:r>
              <a:rPr lang="en-US" dirty="0" smtClean="0"/>
              <a:t>.)</a:t>
            </a:r>
          </a:p>
          <a:p>
            <a:r>
              <a:rPr lang="en-US" dirty="0"/>
              <a:t>Two terms unify if and only if it follows from the previous three clauses that they unify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16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Unification – Some Examples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=(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true.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=(2, 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).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true.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true.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?- 2 = 2.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true.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5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vincent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false.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6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'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'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true.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7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'2' = 2.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false.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8 ?-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326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8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X.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9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X.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10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X = Y.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 = Y.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X = _5067.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 = _5067.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12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Y = _5067.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 = _5067.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13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?- X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X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vincent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846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Unification – 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0005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2 ?- k(s(g), Y) = k(X, t(k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)) </a:t>
            </a:r>
            <a:r>
              <a:rPr lang="fr-FR" sz="20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40005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Y = t(k),</a:t>
            </a:r>
          </a:p>
          <a:p>
            <a:pPr marL="40005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X = s(g).</a:t>
            </a:r>
          </a:p>
          <a:p>
            <a:pPr marL="400050" lvl="1" indent="0">
              <a:buNone/>
            </a:pPr>
            <a:endParaRPr lang="fr-FR" sz="2000" b="1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3 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?- </a:t>
            </a:r>
          </a:p>
          <a:p>
            <a:r>
              <a:rPr lang="en-US" sz="2400" dirty="0" smtClean="0"/>
              <a:t>We use clause </a:t>
            </a:r>
            <a:r>
              <a:rPr lang="en-US" sz="2400" dirty="0"/>
              <a:t>3 </a:t>
            </a:r>
            <a:r>
              <a:rPr lang="en-US" sz="2400" dirty="0" smtClean="0"/>
              <a:t>because </a:t>
            </a:r>
            <a:r>
              <a:rPr lang="en-US" sz="2400" dirty="0"/>
              <a:t>we are trying to unify two complex terms</a:t>
            </a:r>
            <a:r>
              <a:rPr lang="en-US" sz="2400" dirty="0" smtClean="0"/>
              <a:t>.  Do both </a:t>
            </a:r>
            <a:r>
              <a:rPr lang="en-US" sz="2400" dirty="0"/>
              <a:t>complex terms have the same </a:t>
            </a:r>
            <a:r>
              <a:rPr lang="en-US" sz="2400" dirty="0" err="1"/>
              <a:t>functor</a:t>
            </a:r>
            <a:r>
              <a:rPr lang="en-US" sz="2400" dirty="0"/>
              <a:t> and </a:t>
            </a:r>
            <a:r>
              <a:rPr lang="en-US" sz="2400" dirty="0" err="1" smtClean="0"/>
              <a:t>arity</a:t>
            </a:r>
            <a:r>
              <a:rPr lang="en-US" sz="2400" dirty="0" smtClean="0"/>
              <a:t>?  Yes.</a:t>
            </a:r>
          </a:p>
          <a:p>
            <a:r>
              <a:rPr lang="en-US" sz="2400" dirty="0" smtClean="0"/>
              <a:t>So </a:t>
            </a:r>
            <a:r>
              <a:rPr lang="en-US" sz="2400" dirty="0"/>
              <a:t>do the first arguments, s(g) and X , unify? By clause 2, </a:t>
            </a:r>
            <a:r>
              <a:rPr lang="en-US" sz="2400" dirty="0" smtClean="0"/>
              <a:t>yes.</a:t>
            </a:r>
          </a:p>
          <a:p>
            <a:r>
              <a:rPr lang="en-US" sz="2400" dirty="0" smtClean="0"/>
              <a:t>So </a:t>
            </a:r>
            <a:r>
              <a:rPr lang="en-US" sz="2400" dirty="0"/>
              <a:t>do the second arguments, Y and t(k) , unify? </a:t>
            </a:r>
            <a:r>
              <a:rPr lang="en-US" sz="2400" dirty="0" smtClean="0"/>
              <a:t>By </a:t>
            </a:r>
            <a:r>
              <a:rPr lang="en-US" sz="2400" dirty="0"/>
              <a:t>clause 2, </a:t>
            </a:r>
            <a:r>
              <a:rPr lang="en-US" sz="2400" dirty="0" smtClean="0"/>
              <a:t>yes.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6162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Unification – </a:t>
            </a:r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3 ?- k(s(g), t(k)) = k(X, t(Y)).</a:t>
            </a:r>
          </a:p>
          <a:p>
            <a:pPr marL="45720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X = s(g),</a:t>
            </a:r>
          </a:p>
          <a:p>
            <a:pPr marL="45720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Y = k.</a:t>
            </a:r>
          </a:p>
          <a:p>
            <a:pPr marL="457200" lvl="1" indent="0">
              <a:buNone/>
            </a:pP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4 ?- loves(X, X) = loves(</a:t>
            </a:r>
            <a:r>
              <a:rPr lang="fr-FR" sz="2000" b="1" dirty="0" err="1">
                <a:latin typeface="Courier New" pitchFamily="49" charset="0"/>
                <a:cs typeface="Courier New" pitchFamily="49" charset="0"/>
              </a:rPr>
              <a:t>marcellus</a:t>
            </a:r>
            <a:r>
              <a:rPr lang="fr-F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20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fr-FR" sz="2000" b="1" dirty="0">
                <a:latin typeface="Courier New" pitchFamily="49" charset="0"/>
                <a:cs typeface="Courier New" pitchFamily="49" charset="0"/>
              </a:rPr>
              <a:t>).</a:t>
            </a:r>
          </a:p>
          <a:p>
            <a:pPr marL="45720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false.</a:t>
            </a:r>
          </a:p>
          <a:p>
            <a:pPr marL="457200" lvl="1" indent="0">
              <a:buNone/>
            </a:pPr>
            <a:endParaRPr lang="fr-FR" sz="20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fr-FR" sz="2000" b="1" dirty="0">
                <a:latin typeface="Courier New" pitchFamily="49" charset="0"/>
                <a:cs typeface="Courier New" pitchFamily="49" charset="0"/>
              </a:rPr>
              <a:t>5 ?- </a:t>
            </a: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/>
              <a:t>These </a:t>
            </a:r>
            <a:r>
              <a:rPr lang="en-US" sz="2400" dirty="0"/>
              <a:t>terms </a:t>
            </a:r>
            <a:r>
              <a:rPr lang="en-US" sz="2400" dirty="0" smtClean="0"/>
              <a:t>do not unify because while they </a:t>
            </a:r>
            <a:r>
              <a:rPr lang="en-US" sz="2400" dirty="0"/>
              <a:t>are both complex terms and have the same </a:t>
            </a:r>
            <a:r>
              <a:rPr lang="en-US" sz="2400" dirty="0" err="1"/>
              <a:t>functor</a:t>
            </a:r>
            <a:r>
              <a:rPr lang="en-US" sz="2400" dirty="0"/>
              <a:t> and </a:t>
            </a:r>
            <a:r>
              <a:rPr lang="en-US" sz="2400" dirty="0" err="1"/>
              <a:t>arity</a:t>
            </a:r>
            <a:r>
              <a:rPr lang="en-US" sz="2400" dirty="0"/>
              <a:t>, </a:t>
            </a:r>
            <a:r>
              <a:rPr lang="en-US" sz="2400" dirty="0" smtClean="0"/>
              <a:t> all </a:t>
            </a:r>
            <a:r>
              <a:rPr lang="en-US" sz="2400" dirty="0"/>
              <a:t>corresponding arguments </a:t>
            </a:r>
            <a:r>
              <a:rPr lang="en-US" sz="2400" dirty="0" smtClean="0"/>
              <a:t>do not unify in this example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5539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and Unification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Prolog </a:t>
            </a:r>
            <a:r>
              <a:rPr lang="en-US" dirty="0"/>
              <a:t>does not use a standard unification algorithm when it performs its version of </a:t>
            </a:r>
            <a:r>
              <a:rPr lang="en-US" dirty="0" smtClean="0"/>
              <a:t>unification; it </a:t>
            </a:r>
            <a:r>
              <a:rPr lang="en-US" dirty="0"/>
              <a:t>takes a shortcut. You need to know about this shortcut.</a:t>
            </a:r>
          </a:p>
          <a:p>
            <a:r>
              <a:rPr lang="en-US" dirty="0" smtClean="0"/>
              <a:t>Consider </a:t>
            </a:r>
            <a:r>
              <a:rPr lang="en-US" dirty="0"/>
              <a:t>the following query: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?-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father(X)  =  X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85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Prolog and Unification </a:t>
            </a:r>
            <a:r>
              <a:rPr lang="en-US" sz="3600" dirty="0" smtClean="0"/>
              <a:t>Algorithm (continued)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Do </a:t>
            </a:r>
            <a:r>
              <a:rPr lang="en-US" dirty="0"/>
              <a:t>these terms unify or not? </a:t>
            </a:r>
            <a:r>
              <a:rPr lang="en-US" dirty="0" smtClean="0"/>
              <a:t> No</a:t>
            </a:r>
          </a:p>
          <a:p>
            <a:r>
              <a:rPr lang="en-US" dirty="0" smtClean="0"/>
              <a:t>Why </a:t>
            </a:r>
            <a:r>
              <a:rPr lang="en-US" dirty="0"/>
              <a:t>is that? </a:t>
            </a:r>
            <a:r>
              <a:rPr lang="en-US" dirty="0" smtClean="0"/>
              <a:t>Pick </a:t>
            </a:r>
            <a:r>
              <a:rPr lang="en-US" dirty="0"/>
              <a:t>any term and instantiate X to the term you picked</a:t>
            </a:r>
            <a:r>
              <a:rPr lang="en-US" dirty="0" smtClean="0"/>
              <a:t>.</a:t>
            </a:r>
          </a:p>
          <a:p>
            <a:pPr marL="40005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father(father(father(butch)))</a:t>
            </a:r>
          </a:p>
          <a:p>
            <a:pPr marL="400050" lvl="1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 = father(father(butch))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/>
              <a:t>and so on.</a:t>
            </a:r>
          </a:p>
        </p:txBody>
      </p:sp>
    </p:spTree>
    <p:extLst>
      <p:ext uri="{BB962C8B-B14F-4D97-AF65-F5344CB8AC3E}">
        <p14:creationId xmlns:p14="http://schemas.microsoft.com/office/powerpoint/2010/main" val="3083058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Prolog and Unification Algorithm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Prolog </a:t>
            </a:r>
            <a:r>
              <a:rPr lang="en-US" dirty="0"/>
              <a:t>unification </a:t>
            </a:r>
            <a:r>
              <a:rPr lang="en-US" dirty="0" smtClean="0"/>
              <a:t>won’t spot the problem and halt. Having </a:t>
            </a:r>
            <a:r>
              <a:rPr lang="en-US" dirty="0"/>
              <a:t>instantiated X to father(X) , Prolog is committed to carrying out an unending sequence of </a:t>
            </a:r>
            <a:r>
              <a:rPr lang="en-US" dirty="0" smtClean="0"/>
              <a:t>expansions and will run until it runs out of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46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Prolog and Unification Algorithm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are </a:t>
            </a:r>
            <a:r>
              <a:rPr lang="en-US" dirty="0" smtClean="0"/>
              <a:t>actually 3 responses </a:t>
            </a:r>
            <a:r>
              <a:rPr lang="en-US" dirty="0"/>
              <a:t>to </a:t>
            </a:r>
            <a:r>
              <a:rPr lang="en-US" dirty="0" smtClean="0"/>
              <a:t>“does father(X</a:t>
            </a:r>
            <a:r>
              <a:rPr lang="en-US" dirty="0"/>
              <a:t>) unify with X ”. </a:t>
            </a:r>
            <a:endParaRPr lang="en-US" dirty="0" smtClean="0"/>
          </a:p>
          <a:p>
            <a:pPr lvl="1"/>
            <a:r>
              <a:rPr lang="en-US" dirty="0" smtClean="0"/>
              <a:t>Standard </a:t>
            </a:r>
            <a:r>
              <a:rPr lang="en-US" dirty="0"/>
              <a:t>unification algorithm </a:t>
            </a:r>
            <a:r>
              <a:rPr lang="en-US" dirty="0" smtClean="0"/>
              <a:t>(no)</a:t>
            </a:r>
          </a:p>
          <a:p>
            <a:pPr lvl="1"/>
            <a:r>
              <a:rPr lang="en-US" dirty="0" smtClean="0"/>
              <a:t>Older </a:t>
            </a:r>
            <a:r>
              <a:rPr lang="en-US" dirty="0"/>
              <a:t>Prolog implementations </a:t>
            </a:r>
            <a:r>
              <a:rPr lang="en-US" dirty="0" smtClean="0"/>
              <a:t>(run </a:t>
            </a:r>
            <a:r>
              <a:rPr lang="en-US" dirty="0"/>
              <a:t>amok until they use up the available memory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Sophisticated </a:t>
            </a:r>
            <a:r>
              <a:rPr lang="en-US" dirty="0"/>
              <a:t>Prolog implementations </a:t>
            </a:r>
            <a:r>
              <a:rPr lang="en-US" dirty="0" smtClean="0"/>
              <a:t>(yes)</a:t>
            </a:r>
          </a:p>
          <a:p>
            <a:r>
              <a:rPr lang="en-US" dirty="0" smtClean="0"/>
              <a:t>In </a:t>
            </a:r>
            <a:r>
              <a:rPr lang="en-US" dirty="0"/>
              <a:t>short, there is no ‘right’ answer to this question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2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Unification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From Knowledge Base 4:</a:t>
            </a:r>
          </a:p>
          <a:p>
            <a:pPr marL="400050" lvl="1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woman(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).</a:t>
            </a:r>
          </a:p>
          <a:p>
            <a:pPr marL="400050" lvl="1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woman(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jody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).</a:t>
            </a:r>
          </a:p>
          <a:p>
            <a:pPr marL="400050" lvl="1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woman(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yolanda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).</a:t>
            </a:r>
          </a:p>
          <a:p>
            <a:pPr marL="40005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/>
              <a:t>Querying Knowledge Base 4:</a:t>
            </a:r>
          </a:p>
          <a:p>
            <a:pPr marL="40005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?-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woman(X).</a:t>
            </a:r>
          </a:p>
          <a:p>
            <a:pPr marL="400050" lvl="1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40005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?- 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/>
              <a:t>Prolog unifies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woman(X)</a:t>
            </a:r>
            <a:r>
              <a:rPr lang="en-US" sz="2800" dirty="0"/>
              <a:t> with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woman(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dirty="0"/>
              <a:t> , thereby instantiating the variable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/>
              <a:t> to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471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occurs check</a:t>
            </a:r>
            <a:endParaRPr lang="en-US" sz="4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standard </a:t>
            </a:r>
            <a:r>
              <a:rPr lang="en-US" dirty="0" smtClean="0"/>
              <a:t>algorithm given </a:t>
            </a:r>
            <a:r>
              <a:rPr lang="en-US" dirty="0"/>
              <a:t>two terms to </a:t>
            </a:r>
            <a:r>
              <a:rPr lang="en-US" dirty="0" smtClean="0"/>
              <a:t>unify carries </a:t>
            </a:r>
            <a:r>
              <a:rPr lang="en-US" dirty="0"/>
              <a:t>out what is known as the </a:t>
            </a:r>
            <a:r>
              <a:rPr lang="en-US" b="1" i="1" u="sng" dirty="0"/>
              <a:t>occurs check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This means that if it is asked to unify a variable with a term, it first checks whether the variable occurs in the </a:t>
            </a:r>
            <a:r>
              <a:rPr lang="en-US" dirty="0" smtClean="0"/>
              <a:t>term.</a:t>
            </a:r>
          </a:p>
          <a:p>
            <a:r>
              <a:rPr lang="en-US" dirty="0" smtClean="0"/>
              <a:t>If </a:t>
            </a:r>
            <a:r>
              <a:rPr lang="en-US" dirty="0"/>
              <a:t>it does, the standard algorithm declares that unification is impossible, for clearly it is the presence of the variable X in father(X) which leads to </a:t>
            </a:r>
            <a:r>
              <a:rPr lang="en-US" dirty="0" smtClean="0"/>
              <a:t>problems.</a:t>
            </a:r>
          </a:p>
          <a:p>
            <a:r>
              <a:rPr lang="en-US" dirty="0" smtClean="0"/>
              <a:t>Only </a:t>
            </a:r>
            <a:r>
              <a:rPr lang="en-US" dirty="0"/>
              <a:t>if the variable does not occur in the term do standard algorithms attempt to carry out the unification. </a:t>
            </a:r>
          </a:p>
        </p:txBody>
      </p:sp>
    </p:spTree>
    <p:extLst>
      <p:ext uri="{BB962C8B-B14F-4D97-AF65-F5344CB8AC3E}">
        <p14:creationId xmlns:p14="http://schemas.microsoft.com/office/powerpoint/2010/main" val="4001698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Prolog and Unification Algorithm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 smtClean="0"/>
              <a:t>Prolog </a:t>
            </a:r>
            <a:r>
              <a:rPr lang="en-US" dirty="0"/>
              <a:t>comes with a built-in predicate that carries out standard unification (that is, unification with the occurs check). The predicate is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unify_with_occurs_check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/2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US" dirty="0" smtClean="0"/>
              <a:t>So </a:t>
            </a:r>
            <a:r>
              <a:rPr lang="en-US" dirty="0"/>
              <a:t>if we posed the query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?-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unify_with_occurs_check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(father(X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),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X).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	we </a:t>
            </a:r>
            <a:r>
              <a:rPr lang="en-US" dirty="0"/>
              <a:t>would get the response no. </a:t>
            </a:r>
          </a:p>
        </p:txBody>
      </p:sp>
    </p:spTree>
    <p:extLst>
      <p:ext uri="{BB962C8B-B14F-4D97-AF65-F5344CB8AC3E}">
        <p14:creationId xmlns:p14="http://schemas.microsoft.com/office/powerpoint/2010/main" val="388436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Unification Proof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/>
              <a:t>f(a).</a:t>
            </a:r>
          </a:p>
          <a:p>
            <a:pPr marL="0" indent="0">
              <a:buNone/>
            </a:pPr>
            <a:r>
              <a:rPr lang="pt-BR" dirty="0"/>
              <a:t>f(b).</a:t>
            </a:r>
          </a:p>
          <a:p>
            <a:pPr marL="0" indent="0">
              <a:buNone/>
            </a:pPr>
            <a:r>
              <a:rPr lang="pt-BR" dirty="0"/>
              <a:t>g(a).</a:t>
            </a:r>
          </a:p>
          <a:p>
            <a:pPr marL="0" indent="0">
              <a:buNone/>
            </a:pPr>
            <a:r>
              <a:rPr lang="pt-BR" dirty="0"/>
              <a:t>g(b).</a:t>
            </a:r>
          </a:p>
          <a:p>
            <a:pPr marL="0" indent="0">
              <a:buNone/>
            </a:pPr>
            <a:r>
              <a:rPr lang="pt-BR" dirty="0"/>
              <a:t>h(b).</a:t>
            </a:r>
          </a:p>
          <a:p>
            <a:pPr marL="0" indent="0">
              <a:buNone/>
            </a:pPr>
            <a:r>
              <a:rPr lang="pt-BR" dirty="0"/>
              <a:t>k(X):- f(X),g(X),h(X).</a:t>
            </a:r>
          </a:p>
          <a:p>
            <a:r>
              <a:rPr lang="en-US" dirty="0" smtClean="0"/>
              <a:t>try to match f (_1), g(_1), h(_1)</a:t>
            </a:r>
          </a:p>
          <a:p>
            <a:r>
              <a:rPr lang="en-US" dirty="0" smtClean="0"/>
              <a:t>When f(a), then _1 = a. </a:t>
            </a:r>
          </a:p>
          <a:p>
            <a:r>
              <a:rPr lang="en-US" dirty="0" smtClean="0"/>
              <a:t>Does it find f(a), g(a),h(a) – nope</a:t>
            </a:r>
          </a:p>
          <a:p>
            <a:r>
              <a:rPr lang="en-US" dirty="0" smtClean="0"/>
              <a:t>When f(b) then _1 = b. </a:t>
            </a:r>
          </a:p>
          <a:p>
            <a:r>
              <a:rPr lang="en-US" dirty="0" smtClean="0"/>
              <a:t>Does it find f(b), g(b), h(b) – yes so it stops and says true. </a:t>
            </a:r>
          </a:p>
          <a:p>
            <a:r>
              <a:rPr lang="en-US" dirty="0" smtClean="0"/>
              <a:t>See with trace </a:t>
            </a:r>
          </a:p>
          <a:p>
            <a:r>
              <a:rPr lang="en-US" dirty="0" smtClean="0"/>
              <a:t>Stop trace with </a:t>
            </a:r>
            <a:r>
              <a:rPr lang="en-US" dirty="0" err="1" smtClean="0"/>
              <a:t>notrace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3139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Crossword puzzle match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word(</a:t>
            </a:r>
            <a:r>
              <a:rPr lang="en-US" dirty="0" err="1"/>
              <a:t>astante,a,s,t,a,n,t,e</a:t>
            </a:r>
            <a:r>
              <a:rPr lang="en-US" dirty="0"/>
              <a:t>).</a:t>
            </a:r>
          </a:p>
          <a:p>
            <a:r>
              <a:rPr lang="en-US" dirty="0"/>
              <a:t>word(</a:t>
            </a:r>
            <a:r>
              <a:rPr lang="en-US" dirty="0" err="1"/>
              <a:t>astoria,a,s,t,o,r,i,a</a:t>
            </a:r>
            <a:r>
              <a:rPr lang="en-US" dirty="0"/>
              <a:t>).</a:t>
            </a:r>
          </a:p>
          <a:p>
            <a:r>
              <a:rPr lang="en-US" dirty="0"/>
              <a:t>word(</a:t>
            </a:r>
            <a:r>
              <a:rPr lang="en-US" dirty="0" err="1"/>
              <a:t>baratto,b,a,r,a,t,t,o</a:t>
            </a:r>
            <a:r>
              <a:rPr lang="en-US" dirty="0"/>
              <a:t>).</a:t>
            </a:r>
          </a:p>
          <a:p>
            <a:r>
              <a:rPr lang="en-US" dirty="0"/>
              <a:t>word(</a:t>
            </a:r>
            <a:r>
              <a:rPr lang="en-US" dirty="0" err="1"/>
              <a:t>cobalto,c,o,b,a,l,t,o</a:t>
            </a:r>
            <a:r>
              <a:rPr lang="en-US" dirty="0"/>
              <a:t>).</a:t>
            </a:r>
          </a:p>
          <a:p>
            <a:r>
              <a:rPr lang="en-US" dirty="0"/>
              <a:t>word(</a:t>
            </a:r>
            <a:r>
              <a:rPr lang="en-US" dirty="0" err="1"/>
              <a:t>pistola,p,i,s,t,o,l,a</a:t>
            </a:r>
            <a:r>
              <a:rPr lang="en-US" dirty="0"/>
              <a:t>).</a:t>
            </a:r>
          </a:p>
          <a:p>
            <a:r>
              <a:rPr lang="en-US" dirty="0"/>
              <a:t>word(</a:t>
            </a:r>
            <a:r>
              <a:rPr lang="en-US" dirty="0" err="1"/>
              <a:t>statale,s,t,a,t,a,l,e</a:t>
            </a:r>
            <a:r>
              <a:rPr lang="en-US" dirty="0"/>
              <a:t>).</a:t>
            </a:r>
          </a:p>
          <a:p>
            <a:r>
              <a:rPr lang="en-US" dirty="0"/>
              <a:t>crossword(X,Y</a:t>
            </a:r>
            <a:r>
              <a:rPr lang="en-US" dirty="0" smtClean="0"/>
              <a:t>, Z, A, B, C) </a:t>
            </a:r>
            <a:r>
              <a:rPr lang="en-US" dirty="0"/>
              <a:t>:-</a:t>
            </a:r>
          </a:p>
          <a:p>
            <a:r>
              <a:rPr lang="en-US" dirty="0"/>
              <a:t>    word(X,_,X1,_,X2,_,X3,_),</a:t>
            </a:r>
          </a:p>
          <a:p>
            <a:r>
              <a:rPr lang="en-US" dirty="0"/>
              <a:t>    word(Y,_,Y1,_,Y2,_,Y3,_),</a:t>
            </a:r>
          </a:p>
          <a:p>
            <a:r>
              <a:rPr lang="en-US" dirty="0"/>
              <a:t>    word(Z,_,Z1,_,Z2,_,Z3,_),</a:t>
            </a:r>
          </a:p>
          <a:p>
            <a:r>
              <a:rPr lang="en-US" dirty="0"/>
              <a:t>    word(C,_,X3,_,Y3,_,Z3,_),</a:t>
            </a:r>
          </a:p>
          <a:p>
            <a:r>
              <a:rPr lang="en-US" dirty="0"/>
              <a:t>    word(B,_,X2,_,Y2,_,Z2,_),</a:t>
            </a:r>
          </a:p>
          <a:p>
            <a:r>
              <a:rPr lang="en-US" dirty="0"/>
              <a:t>    word(A,_,X1,_,Y1,_,Z1,_).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9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Prolog proves by instantiating variables and then checking truth</a:t>
            </a:r>
          </a:p>
          <a:p>
            <a:r>
              <a:rPr lang="en-US" dirty="0" smtClean="0"/>
              <a:t>Stops at first complete matching truth</a:t>
            </a:r>
          </a:p>
          <a:p>
            <a:r>
              <a:rPr lang="en-US" dirty="0" smtClean="0"/>
              <a:t>Will continue finding match when you press ;</a:t>
            </a:r>
          </a:p>
          <a:p>
            <a:r>
              <a:rPr lang="en-US" dirty="0" smtClean="0"/>
              <a:t>Trace using trace / </a:t>
            </a:r>
            <a:r>
              <a:rPr lang="en-US" dirty="0" err="1" smtClean="0"/>
              <a:t>notrace</a:t>
            </a:r>
            <a:endParaRPr lang="en-US" dirty="0" smtClean="0"/>
          </a:p>
          <a:p>
            <a:r>
              <a:rPr lang="en-US" dirty="0" smtClean="0"/>
              <a:t>Can go into infinite checking unless you call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unify_with_occurs_check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71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Types in Prolog – A Quick Review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</a:t>
            </a:r>
            <a:r>
              <a:rPr lang="en-US" dirty="0"/>
              <a:t>that there are three types of term:</a:t>
            </a:r>
          </a:p>
          <a:p>
            <a:pPr lvl="1"/>
            <a:r>
              <a:rPr lang="en-US" dirty="0" smtClean="0"/>
              <a:t>Constants</a:t>
            </a:r>
            <a:r>
              <a:rPr lang="en-US" dirty="0"/>
              <a:t>. These can either be atoms (such as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vincent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) or numbers (such as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24</a:t>
            </a:r>
            <a:r>
              <a:rPr lang="en-US" dirty="0"/>
              <a:t> ).</a:t>
            </a:r>
          </a:p>
          <a:p>
            <a:pPr lvl="1"/>
            <a:r>
              <a:rPr lang="en-US" dirty="0" smtClean="0"/>
              <a:t>Variables</a:t>
            </a:r>
            <a:r>
              <a:rPr lang="en-US" dirty="0"/>
              <a:t>. (Such as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,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Z3</a:t>
            </a:r>
            <a:r>
              <a:rPr lang="en-US" dirty="0"/>
              <a:t> ,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/>
              <a:t> .)</a:t>
            </a:r>
          </a:p>
          <a:p>
            <a:pPr lvl="1"/>
            <a:r>
              <a:rPr lang="en-US" dirty="0" smtClean="0"/>
              <a:t>Complex </a:t>
            </a:r>
            <a:r>
              <a:rPr lang="en-US" dirty="0"/>
              <a:t>terms. These have the form:</a:t>
            </a:r>
          </a:p>
          <a:p>
            <a:pPr lvl="1"/>
            <a:r>
              <a:rPr lang="en-US" dirty="0"/>
              <a:t>    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functor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term_1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,...,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term_n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 .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1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Unification – 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Two terms </a:t>
            </a:r>
            <a:r>
              <a:rPr lang="en-US" b="1" i="1" u="sng" dirty="0" smtClean="0"/>
              <a:t>unify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they </a:t>
            </a:r>
            <a:r>
              <a:rPr lang="en-US" dirty="0"/>
              <a:t>are the same term or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they contain variables that can be uniformly instantiated with terms in such a way that the resulting terms are equal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652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Unification –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This means that</a:t>
            </a:r>
          </a:p>
          <a:p>
            <a:pPr lvl="1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dirty="0" smtClean="0"/>
              <a:t> </a:t>
            </a:r>
            <a:r>
              <a:rPr lang="en-US" dirty="0"/>
              <a:t>and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dirty="0"/>
              <a:t> </a:t>
            </a:r>
            <a:r>
              <a:rPr lang="en-US" dirty="0"/>
              <a:t>unify, because they are the same </a:t>
            </a:r>
            <a:r>
              <a:rPr lang="en-US" dirty="0" smtClean="0"/>
              <a:t>atom.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42</a:t>
            </a:r>
            <a:r>
              <a:rPr lang="en-US" sz="2400" dirty="0" smtClean="0"/>
              <a:t> </a:t>
            </a:r>
            <a:r>
              <a:rPr lang="en-US" dirty="0"/>
              <a:t>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42</a:t>
            </a:r>
            <a:r>
              <a:rPr lang="en-US" sz="2400" dirty="0"/>
              <a:t> </a:t>
            </a:r>
            <a:r>
              <a:rPr lang="en-US" dirty="0"/>
              <a:t>unify, because they are the same </a:t>
            </a:r>
            <a:r>
              <a:rPr lang="en-US" dirty="0" smtClean="0"/>
              <a:t>number.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dirty="0"/>
              <a:t>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</a:t>
            </a:r>
            <a:r>
              <a:rPr lang="en-US" dirty="0"/>
              <a:t>unify, because they are the same </a:t>
            </a:r>
            <a:r>
              <a:rPr lang="en-US" dirty="0" smtClean="0"/>
              <a:t>variable.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woman(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woman(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unify, because they are the same complex term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3083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Unification – An Example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2590800"/>
          </a:xfrm>
        </p:spPr>
        <p:txBody>
          <a:bodyPr>
            <a:noAutofit/>
          </a:bodyPr>
          <a:lstStyle/>
          <a:p>
            <a:r>
              <a:rPr lang="en-US" dirty="0" smtClean="0"/>
              <a:t>This means that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woman(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woman(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vincent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</a:t>
            </a:r>
            <a:r>
              <a:rPr lang="en-US" dirty="0" smtClean="0"/>
              <a:t>do </a:t>
            </a:r>
            <a:r>
              <a:rPr lang="en-US" dirty="0"/>
              <a:t>not unify, </a:t>
            </a:r>
            <a:r>
              <a:rPr lang="en-US" dirty="0" smtClean="0"/>
              <a:t>because </a:t>
            </a:r>
            <a:r>
              <a:rPr lang="en-US" dirty="0"/>
              <a:t>they are not the same (and neither of them contains a variable that could be instantiated to make them the same). </a:t>
            </a:r>
          </a:p>
        </p:txBody>
      </p:sp>
    </p:spTree>
    <p:extLst>
      <p:ext uri="{BB962C8B-B14F-4D97-AF65-F5344CB8AC3E}">
        <p14:creationId xmlns:p14="http://schemas.microsoft.com/office/powerpoint/2010/main" val="196067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Unification and Instantiation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dirty="0" smtClean="0"/>
              <a:t> </a:t>
            </a:r>
            <a:r>
              <a:rPr lang="en-US" sz="2800" dirty="0"/>
              <a:t>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/>
              <a:t> </a:t>
            </a:r>
            <a:r>
              <a:rPr lang="en-US" sz="2800" dirty="0" smtClean="0"/>
              <a:t>are </a:t>
            </a:r>
            <a:r>
              <a:rPr lang="en-US" sz="2800" dirty="0"/>
              <a:t>not the </a:t>
            </a:r>
            <a:r>
              <a:rPr lang="en-US" sz="2800" dirty="0" smtClean="0"/>
              <a:t>same, but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 smtClean="0"/>
              <a:t> </a:t>
            </a:r>
            <a:r>
              <a:rPr lang="en-US" sz="2800" dirty="0"/>
              <a:t>can be instantiated to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dirty="0"/>
              <a:t> </a:t>
            </a:r>
            <a:r>
              <a:rPr lang="en-US" sz="2800" dirty="0"/>
              <a:t>which makes them equal</a:t>
            </a:r>
            <a:r>
              <a:rPr lang="en-US" sz="2800" dirty="0" smtClean="0"/>
              <a:t>.  Therefore,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dirty="0"/>
              <a:t> </a:t>
            </a:r>
            <a:r>
              <a:rPr lang="en-US" sz="2800" dirty="0"/>
              <a:t>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</a:t>
            </a:r>
            <a:r>
              <a:rPr lang="en-US" sz="2800" dirty="0"/>
              <a:t>unify. </a:t>
            </a:r>
            <a:endParaRPr lang="en-US" sz="2800" dirty="0" smtClean="0"/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woman(X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woman(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dirty="0"/>
              <a:t> unify, because they can be made equal by instantiating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/>
              <a:t> to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mia</a:t>
            </a:r>
            <a:r>
              <a:rPr lang="en-US" sz="2400" dirty="0"/>
              <a:t> 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loves(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vincent,X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loves(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X,mia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dirty="0"/>
              <a:t> </a:t>
            </a:r>
            <a:r>
              <a:rPr lang="en-US" sz="2800" dirty="0" smtClean="0"/>
              <a:t>do not unify because it </a:t>
            </a:r>
            <a:r>
              <a:rPr lang="en-US" sz="2800" dirty="0"/>
              <a:t>is impossible to find an instantiation of X that makes the two terms equal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2415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Formal Definition of Unification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term1 and term2 are constants, then term1 and term2 unify if and only if they are the same atom, or the same number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12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A Formal Definition of Unification (continued)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/>
              <a:t>If </a:t>
            </a:r>
            <a:r>
              <a:rPr lang="en-US" sz="2800" dirty="0"/>
              <a:t>term1 is a variable and term2 is any type of term, then term1 and term2 unify, and term1 is instantiated to term2 . </a:t>
            </a:r>
            <a:endParaRPr lang="en-US" sz="2800" dirty="0" smtClean="0"/>
          </a:p>
          <a:p>
            <a:pPr>
              <a:spcBef>
                <a:spcPts val="1200"/>
              </a:spcBef>
            </a:pPr>
            <a:r>
              <a:rPr lang="en-US" sz="2800" dirty="0" smtClean="0"/>
              <a:t>If </a:t>
            </a:r>
            <a:r>
              <a:rPr lang="en-US" sz="2800" dirty="0"/>
              <a:t>term2 is a variable and term1 is any type of term, then term1 and term2 unify, and term2 is instantiated to term1 . </a:t>
            </a:r>
            <a:endParaRPr lang="en-US" sz="2800" dirty="0" smtClean="0"/>
          </a:p>
          <a:p>
            <a:pPr>
              <a:spcBef>
                <a:spcPts val="1200"/>
              </a:spcBef>
            </a:pPr>
            <a:r>
              <a:rPr lang="en-US" sz="2800" dirty="0" smtClean="0"/>
              <a:t>If </a:t>
            </a:r>
            <a:r>
              <a:rPr lang="en-US" sz="2800" dirty="0"/>
              <a:t>they are both variables, they’re both instantiated to each other, and we say that they share values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8399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1351</Words>
  <Application>Microsoft Office PowerPoint</Application>
  <PresentationFormat>On-screen Show (4:3)</PresentationFormat>
  <Paragraphs>160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CSC 270 – Survey of Programming Languages</vt:lpstr>
      <vt:lpstr>Unification</vt:lpstr>
      <vt:lpstr>Types in Prolog – A Quick Review</vt:lpstr>
      <vt:lpstr>Unification – A Definition</vt:lpstr>
      <vt:lpstr>Unification – An Example</vt:lpstr>
      <vt:lpstr>Unification – An Example (continued)</vt:lpstr>
      <vt:lpstr>Unification and Instantiation</vt:lpstr>
      <vt:lpstr>A Formal Definition of Unification</vt:lpstr>
      <vt:lpstr>A Formal Definition of Unification (continued)</vt:lpstr>
      <vt:lpstr>A Formal Definition of Unification (continued)</vt:lpstr>
      <vt:lpstr>A Formal Definition of Unification (continued)</vt:lpstr>
      <vt:lpstr>Unification – Some Examples</vt:lpstr>
      <vt:lpstr>PowerPoint Presentation</vt:lpstr>
      <vt:lpstr>Unification – Another Example</vt:lpstr>
      <vt:lpstr>Unification – Other Examples</vt:lpstr>
      <vt:lpstr>Prolog and Unification Algorithm</vt:lpstr>
      <vt:lpstr>Prolog and Unification Algorithm (continued)</vt:lpstr>
      <vt:lpstr>Prolog and Unification Algorithm (continued)</vt:lpstr>
      <vt:lpstr>Prolog and Unification Algorithm (continued)</vt:lpstr>
      <vt:lpstr>occurs check</vt:lpstr>
      <vt:lpstr>Prolog and Unification Algorithm (continued)</vt:lpstr>
      <vt:lpstr>Unification Proof Search</vt:lpstr>
      <vt:lpstr>Crossword puzzle match</vt:lpstr>
      <vt:lpstr>Summary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270 – Survey of Programming Languages</dc:title>
  <dc:creator>Robert M. Siegfried</dc:creator>
  <cp:lastModifiedBy>Adelphi User</cp:lastModifiedBy>
  <cp:revision>89</cp:revision>
  <cp:lastPrinted>2012-12-10T16:02:30Z</cp:lastPrinted>
  <dcterms:created xsi:type="dcterms:W3CDTF">2012-07-02T15:34:42Z</dcterms:created>
  <dcterms:modified xsi:type="dcterms:W3CDTF">2014-12-03T07:49:00Z</dcterms:modified>
</cp:coreProperties>
</file>