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0" r:id="rId3"/>
    <p:sldId id="331" r:id="rId4"/>
    <p:sldId id="332" r:id="rId5"/>
    <p:sldId id="333" r:id="rId6"/>
    <p:sldId id="327" r:id="rId7"/>
    <p:sldId id="322" r:id="rId8"/>
    <p:sldId id="328" r:id="rId9"/>
    <p:sldId id="323" r:id="rId10"/>
    <p:sldId id="329" r:id="rId11"/>
    <p:sldId id="325" r:id="rId12"/>
    <p:sldId id="324" r:id="rId13"/>
    <p:sldId id="33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6" autoAdjust="0"/>
  </p:normalViewPr>
  <p:slideViewPr>
    <p:cSldViewPr>
      <p:cViewPr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C++ </a:t>
            </a:r>
            <a:r>
              <a:rPr lang="en-US" smtClean="0">
                <a:solidFill>
                  <a:schemeClr val="tx1"/>
                </a:solidFill>
              </a:rPr>
              <a:t>Lecture 6 </a:t>
            </a:r>
            <a:r>
              <a:rPr lang="en-US" dirty="0" smtClean="0">
                <a:solidFill>
                  <a:schemeClr val="tx1"/>
                </a:solidFill>
              </a:rPr>
              <a:t>– Exceptions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Surround the call to the method that may throw an error with a try { }</a:t>
            </a:r>
          </a:p>
          <a:p>
            <a:r>
              <a:rPr lang="en-US" dirty="0" smtClean="0"/>
              <a:t>After the try, add a catch block </a:t>
            </a:r>
          </a:p>
          <a:p>
            <a:pPr lvl="1"/>
            <a:r>
              <a:rPr lang="en-US" dirty="0" smtClean="0"/>
              <a:t>Catch (   what you want to catch  and its </a:t>
            </a:r>
            <a:r>
              <a:rPr lang="en-US" dirty="0" err="1" smtClean="0"/>
              <a:t>var</a:t>
            </a:r>
            <a:r>
              <a:rPr lang="en-US" dirty="0" smtClean="0"/>
              <a:t> name){ } </a:t>
            </a:r>
          </a:p>
          <a:p>
            <a:r>
              <a:rPr lang="en-US" dirty="0" smtClean="0"/>
              <a:t>Inside the catch block, you can access the variables inside the error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8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"How many erasers do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you"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have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?\n";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&gt;&gt; erasers;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(erasers &lt;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throw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if (erasers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pencils / (double) erasers;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DivideByZero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"Each eraser must last through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pencils."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6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	{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"Cannot have a negative number of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catch(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DivideByZero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	{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&lt;&lt; "Do not make any mistakes!" 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&lt;&lt;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"End of program."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return(0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0178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 error – throw exception</a:t>
            </a:r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Existing exception</a:t>
            </a:r>
          </a:p>
          <a:p>
            <a:pPr lvl="1"/>
            <a:r>
              <a:rPr lang="en-US" dirty="0" smtClean="0"/>
              <a:t>Your own class empty</a:t>
            </a:r>
          </a:p>
          <a:p>
            <a:pPr lvl="1"/>
            <a:r>
              <a:rPr lang="en-US" dirty="0" smtClean="0"/>
              <a:t>Your own class with data</a:t>
            </a:r>
          </a:p>
          <a:p>
            <a:r>
              <a:rPr lang="en-US" dirty="0" smtClean="0"/>
              <a:t>At use of the method: </a:t>
            </a:r>
          </a:p>
          <a:p>
            <a:pPr lvl="1"/>
            <a:r>
              <a:rPr lang="en-US" dirty="0" smtClean="0"/>
              <a:t>Try { } surrounding all that should not be done for error</a:t>
            </a:r>
          </a:p>
          <a:p>
            <a:pPr lvl="1"/>
            <a:r>
              <a:rPr lang="en-US" dirty="0" smtClean="0"/>
              <a:t>Catch ( ) { } do only if error</a:t>
            </a:r>
          </a:p>
          <a:p>
            <a:pPr lvl="1"/>
            <a:r>
              <a:rPr lang="en-US" dirty="0" smtClean="0"/>
              <a:t>If standard error, use what method </a:t>
            </a:r>
          </a:p>
          <a:p>
            <a:pPr lvl="1"/>
            <a:r>
              <a:rPr lang="en-US" dirty="0" smtClean="0"/>
              <a:t>If custom use your method</a:t>
            </a:r>
          </a:p>
          <a:p>
            <a:pPr lvl="1"/>
            <a:r>
              <a:rPr lang="en-US" dirty="0" smtClean="0"/>
              <a:t>… </a:t>
            </a:r>
            <a:r>
              <a:rPr lang="en-US" smtClean="0"/>
              <a:t>to catch all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0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from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Fewer exceptions</a:t>
            </a:r>
          </a:p>
          <a:p>
            <a:pPr lvl="1"/>
            <a:r>
              <a:rPr lang="en-US" dirty="0" smtClean="0"/>
              <a:t>No null pointer exception </a:t>
            </a:r>
          </a:p>
          <a:p>
            <a:pPr lvl="1"/>
            <a:r>
              <a:rPr lang="en-US" dirty="0" smtClean="0"/>
              <a:t>No divide by zero exception</a:t>
            </a:r>
          </a:p>
          <a:p>
            <a:pPr lvl="1"/>
            <a:r>
              <a:rPr lang="en-US" dirty="0" smtClean="0"/>
              <a:t>Undefined behavior instead</a:t>
            </a:r>
          </a:p>
          <a:p>
            <a:r>
              <a:rPr lang="en-US" dirty="0" smtClean="0"/>
              <a:t>No finally block (try, catch, finally)</a:t>
            </a:r>
          </a:p>
          <a:p>
            <a:r>
              <a:rPr lang="en-US" dirty="0" smtClean="0"/>
              <a:t>Catch all statements</a:t>
            </a:r>
          </a:p>
          <a:p>
            <a:pPr lvl="1"/>
            <a:r>
              <a:rPr lang="en-US" dirty="0" smtClean="0"/>
              <a:t>Standard</a:t>
            </a:r>
            <a:r>
              <a:rPr lang="en-US" dirty="0"/>
              <a:t>: inherit from </a:t>
            </a:r>
            <a:r>
              <a:rPr lang="en-US" dirty="0" err="1"/>
              <a:t>std</a:t>
            </a:r>
            <a:r>
              <a:rPr lang="en-US" dirty="0"/>
              <a:t>::exception </a:t>
            </a:r>
            <a:r>
              <a:rPr lang="en-US" dirty="0" smtClean="0"/>
              <a:t> or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runtime_error</a:t>
            </a:r>
            <a:r>
              <a:rPr lang="en-US" dirty="0" smtClean="0"/>
              <a:t> (for what)</a:t>
            </a:r>
          </a:p>
          <a:p>
            <a:pPr lvl="1"/>
            <a:r>
              <a:rPr lang="en-US" dirty="0"/>
              <a:t>Use catch </a:t>
            </a:r>
            <a:r>
              <a:rPr lang="en-US" dirty="0" smtClean="0"/>
              <a:t>(...) for all</a:t>
            </a:r>
          </a:p>
          <a:p>
            <a:pPr lvl="1"/>
            <a:r>
              <a:rPr lang="en-US" dirty="0" smtClean="0"/>
              <a:t>Use catch(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char* Message</a:t>
            </a:r>
            <a:r>
              <a:rPr lang="en-US" dirty="0" smtClean="0"/>
              <a:t>) for a string</a:t>
            </a:r>
          </a:p>
          <a:p>
            <a:r>
              <a:rPr lang="en-US" dirty="0" smtClean="0"/>
              <a:t>No concept of checked 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See no divide by zero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#include        &lt;</a:t>
            </a:r>
            <a:r>
              <a:rPr lang="en-US" sz="1800" dirty="0" err="1"/>
              <a:t>iostream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#include        &lt;string&gt;</a:t>
            </a:r>
          </a:p>
          <a:p>
            <a:pPr marL="0" indent="0">
              <a:buNone/>
            </a:pPr>
            <a:r>
              <a:rPr lang="en-US" sz="1800" dirty="0"/>
              <a:t>using namespace </a:t>
            </a:r>
            <a:r>
              <a:rPr lang="en-US" sz="1800" dirty="0" err="1"/>
              <a:t>std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 err="1"/>
              <a:t>int</a:t>
            </a:r>
            <a:r>
              <a:rPr lang="en-US" sz="1800" dirty="0"/>
              <a:t>     main(void)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int</a:t>
            </a:r>
            <a:r>
              <a:rPr lang="en-US" sz="1800" dirty="0"/>
              <a:t>     pencils, erasers;</a:t>
            </a:r>
          </a:p>
          <a:p>
            <a:pPr marL="0" indent="0">
              <a:buNone/>
            </a:pPr>
            <a:r>
              <a:rPr lang="en-US" sz="1800" dirty="0"/>
              <a:t>        double  </a:t>
            </a:r>
            <a:r>
              <a:rPr lang="en-US" sz="1800" dirty="0" err="1"/>
              <a:t>ppe</a:t>
            </a:r>
            <a:r>
              <a:rPr lang="en-US" sz="1800" dirty="0"/>
              <a:t>;    //pencils per eraser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cout</a:t>
            </a:r>
            <a:r>
              <a:rPr lang="en-US" sz="1800" dirty="0"/>
              <a:t> &lt;&lt; "How many pencils do you" &lt;&lt; " have?\n";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cin</a:t>
            </a:r>
            <a:r>
              <a:rPr lang="en-US" sz="1800" dirty="0"/>
              <a:t> &gt;&gt; pencils;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cout</a:t>
            </a:r>
            <a:r>
              <a:rPr lang="en-US" sz="1800" dirty="0"/>
              <a:t> &lt;&lt; "How many erasers do you" &lt;&lt; " have?\n";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cin</a:t>
            </a:r>
            <a:r>
              <a:rPr lang="en-US" sz="1800" dirty="0"/>
              <a:t> &gt;&gt; erasers;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ppe</a:t>
            </a:r>
            <a:r>
              <a:rPr lang="en-US" sz="1800" dirty="0"/>
              <a:t> = pencils / (double) erasers;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cout</a:t>
            </a:r>
            <a:r>
              <a:rPr lang="en-US" sz="1800" dirty="0"/>
              <a:t> &lt;&lt; "Each eraser must last through "</a:t>
            </a:r>
          </a:p>
          <a:p>
            <a:pPr marL="0" indent="0">
              <a:buNone/>
            </a:pPr>
            <a:r>
              <a:rPr lang="en-US" sz="1800" dirty="0"/>
              <a:t>                 &lt;&lt; </a:t>
            </a:r>
            <a:r>
              <a:rPr lang="en-US" sz="1800" dirty="0" err="1"/>
              <a:t>ppe</a:t>
            </a:r>
            <a:r>
              <a:rPr lang="en-US" sz="1800" dirty="0"/>
              <a:t> &lt;&lt; " pencils." &lt;&lt; </a:t>
            </a:r>
            <a:r>
              <a:rPr lang="en-US" sz="1800" dirty="0" err="1"/>
              <a:t>endl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cout</a:t>
            </a:r>
            <a:r>
              <a:rPr lang="en-US" sz="1800" dirty="0"/>
              <a:t> &lt;&lt; "End of program." &lt;&lt; </a:t>
            </a:r>
            <a:r>
              <a:rPr lang="en-US" sz="1800" dirty="0" err="1"/>
              <a:t>endl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        return(0);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4663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Just Throw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dirty="0"/>
              <a:t>#include        &lt;</a:t>
            </a:r>
            <a:r>
              <a:rPr lang="en-US" sz="5600" dirty="0" err="1"/>
              <a:t>iostream</a:t>
            </a:r>
            <a:r>
              <a:rPr lang="en-US" sz="5600" dirty="0"/>
              <a:t>&gt;</a:t>
            </a:r>
          </a:p>
          <a:p>
            <a:pPr marL="0" indent="0">
              <a:buNone/>
            </a:pPr>
            <a:r>
              <a:rPr lang="en-US" sz="5600" dirty="0"/>
              <a:t>#include        &lt;string&gt;</a:t>
            </a:r>
          </a:p>
          <a:p>
            <a:pPr marL="0" indent="0">
              <a:buNone/>
            </a:pPr>
            <a:r>
              <a:rPr lang="en-US" sz="5600" dirty="0"/>
              <a:t>using namespace </a:t>
            </a:r>
            <a:r>
              <a:rPr lang="en-US" sz="5600" dirty="0" err="1"/>
              <a:t>std</a:t>
            </a:r>
            <a:r>
              <a:rPr lang="en-US" sz="5600" dirty="0"/>
              <a:t>;</a:t>
            </a:r>
          </a:p>
          <a:p>
            <a:pPr marL="0" indent="0">
              <a:buNone/>
            </a:pPr>
            <a:r>
              <a:rPr lang="en-US" sz="5600" dirty="0" err="1"/>
              <a:t>int</a:t>
            </a:r>
            <a:endParaRPr lang="en-US" sz="5600" dirty="0"/>
          </a:p>
          <a:p>
            <a:pPr marL="0" indent="0">
              <a:buNone/>
            </a:pPr>
            <a:r>
              <a:rPr lang="en-US" sz="5600" dirty="0"/>
              <a:t>main (void)</a:t>
            </a:r>
          </a:p>
          <a:p>
            <a:pPr marL="0" indent="0">
              <a:buNone/>
            </a:pPr>
            <a:r>
              <a:rPr lang="en-US" sz="5600" dirty="0"/>
              <a:t>{</a:t>
            </a:r>
          </a:p>
          <a:p>
            <a:pPr marL="0" indent="0">
              <a:buNone/>
            </a:pPr>
            <a:r>
              <a:rPr lang="en-US" sz="5600" dirty="0"/>
              <a:t>  </a:t>
            </a:r>
            <a:r>
              <a:rPr lang="en-US" sz="5600" dirty="0" err="1"/>
              <a:t>int</a:t>
            </a:r>
            <a:r>
              <a:rPr lang="en-US" sz="5600" dirty="0"/>
              <a:t> pencils, erasers;</a:t>
            </a:r>
          </a:p>
          <a:p>
            <a:pPr marL="0" indent="0">
              <a:buNone/>
            </a:pPr>
            <a:r>
              <a:rPr lang="en-US" sz="5600" dirty="0"/>
              <a:t>  double </a:t>
            </a:r>
            <a:r>
              <a:rPr lang="en-US" sz="5600" dirty="0" err="1"/>
              <a:t>ppe</a:t>
            </a:r>
            <a:r>
              <a:rPr lang="en-US" sz="5600" dirty="0"/>
              <a:t>;                   //pencils per eraser</a:t>
            </a:r>
          </a:p>
          <a:p>
            <a:pPr marL="0" indent="0">
              <a:buNone/>
            </a:pPr>
            <a:r>
              <a:rPr lang="en-US" sz="5600" dirty="0"/>
              <a:t>  </a:t>
            </a:r>
            <a:r>
              <a:rPr lang="en-US" sz="5600" dirty="0" err="1"/>
              <a:t>cout</a:t>
            </a:r>
            <a:r>
              <a:rPr lang="en-US" sz="5600" dirty="0"/>
              <a:t> &lt;&lt; "How many pencils do you" &lt;&lt; " have?\n";</a:t>
            </a:r>
          </a:p>
          <a:p>
            <a:pPr marL="0" indent="0">
              <a:buNone/>
            </a:pPr>
            <a:r>
              <a:rPr lang="en-US" sz="5600" dirty="0"/>
              <a:t>  </a:t>
            </a:r>
            <a:r>
              <a:rPr lang="en-US" sz="5600" dirty="0" err="1"/>
              <a:t>cin</a:t>
            </a:r>
            <a:r>
              <a:rPr lang="en-US" sz="5600" dirty="0"/>
              <a:t> &gt;&gt; pencils;</a:t>
            </a:r>
          </a:p>
          <a:p>
            <a:pPr marL="0" indent="0">
              <a:buNone/>
            </a:pPr>
            <a:r>
              <a:rPr lang="en-US" sz="5600" dirty="0"/>
              <a:t>  </a:t>
            </a:r>
            <a:r>
              <a:rPr lang="en-US" sz="5600" dirty="0" err="1"/>
              <a:t>cout</a:t>
            </a:r>
            <a:r>
              <a:rPr lang="en-US" sz="5600" dirty="0"/>
              <a:t> &lt;&lt; "How many erasers do you" &lt;&lt; " have?\n";</a:t>
            </a:r>
          </a:p>
          <a:p>
            <a:pPr marL="0" indent="0">
              <a:buNone/>
            </a:pPr>
            <a:r>
              <a:rPr lang="en-US" sz="5600" dirty="0"/>
              <a:t>  </a:t>
            </a:r>
            <a:r>
              <a:rPr lang="en-US" sz="5600" dirty="0" err="1"/>
              <a:t>cin</a:t>
            </a:r>
            <a:r>
              <a:rPr lang="en-US" sz="5600" dirty="0"/>
              <a:t> &gt;&gt; erasers;</a:t>
            </a:r>
          </a:p>
          <a:p>
            <a:pPr marL="0" indent="0">
              <a:buNone/>
            </a:pPr>
            <a:r>
              <a:rPr lang="en-US" sz="5600" dirty="0"/>
              <a:t>  try</a:t>
            </a:r>
          </a:p>
          <a:p>
            <a:pPr marL="0" indent="0">
              <a:buNone/>
            </a:pPr>
            <a:r>
              <a:rPr lang="en-US" sz="5600" dirty="0"/>
              <a:t>  {</a:t>
            </a:r>
          </a:p>
          <a:p>
            <a:pPr marL="0" indent="0">
              <a:buNone/>
            </a:pPr>
            <a:r>
              <a:rPr lang="en-US" sz="5600" dirty="0">
                <a:solidFill>
                  <a:srgbClr val="FF0000"/>
                </a:solidFill>
              </a:rPr>
              <a:t>    if (erasers == 0)</a:t>
            </a:r>
          </a:p>
          <a:p>
            <a:pPr marL="0" indent="0">
              <a:buNone/>
            </a:pPr>
            <a:r>
              <a:rPr lang="en-US" sz="5600" dirty="0">
                <a:solidFill>
                  <a:srgbClr val="FF0000"/>
                </a:solidFill>
              </a:rPr>
              <a:t>      {</a:t>
            </a:r>
          </a:p>
          <a:p>
            <a:pPr marL="0" indent="0">
              <a:buNone/>
            </a:pPr>
            <a:r>
              <a:rPr lang="en-US" sz="5600" dirty="0">
                <a:solidFill>
                  <a:srgbClr val="FF0000"/>
                </a:solidFill>
              </a:rPr>
              <a:t>        throw "divided by zero";</a:t>
            </a:r>
          </a:p>
          <a:p>
            <a:pPr marL="0" indent="0">
              <a:buNone/>
            </a:pPr>
            <a:r>
              <a:rPr lang="en-US" sz="5600" dirty="0">
                <a:solidFill>
                  <a:srgbClr val="FF0000"/>
                </a:solidFill>
              </a:rPr>
              <a:t>      }</a:t>
            </a:r>
          </a:p>
          <a:p>
            <a:pPr marL="0" indent="0">
              <a:buNone/>
            </a:pPr>
            <a:r>
              <a:rPr lang="en-US" sz="5600" dirty="0"/>
              <a:t>    </a:t>
            </a:r>
            <a:r>
              <a:rPr lang="en-US" sz="5600" dirty="0" err="1"/>
              <a:t>ppe</a:t>
            </a:r>
            <a:r>
              <a:rPr lang="en-US" sz="5600" dirty="0"/>
              <a:t> = pencils / (double) erasers;</a:t>
            </a:r>
          </a:p>
          <a:p>
            <a:pPr marL="0" indent="0">
              <a:buNone/>
            </a:pPr>
            <a:r>
              <a:rPr lang="en-US" sz="5600" dirty="0"/>
              <a:t>    </a:t>
            </a:r>
            <a:r>
              <a:rPr lang="en-US" sz="5600" dirty="0" err="1"/>
              <a:t>cout</a:t>
            </a:r>
            <a:r>
              <a:rPr lang="en-US" sz="5600" dirty="0"/>
              <a:t> &lt;&lt; "Each eraser must last through " &lt;&lt; </a:t>
            </a:r>
            <a:r>
              <a:rPr lang="en-US" sz="5600" dirty="0" err="1"/>
              <a:t>ppe</a:t>
            </a:r>
            <a:r>
              <a:rPr lang="en-US" sz="5600" dirty="0"/>
              <a:t> &lt;&lt; " pencils." &lt;&lt; </a:t>
            </a:r>
            <a:r>
              <a:rPr lang="en-US" sz="5600" dirty="0" err="1"/>
              <a:t>endl</a:t>
            </a:r>
            <a:endParaRPr lang="en-US" sz="5600" dirty="0"/>
          </a:p>
          <a:p>
            <a:pPr marL="0" indent="0">
              <a:buNone/>
            </a:pPr>
            <a:r>
              <a:rPr lang="en-US" sz="5600" dirty="0"/>
              <a:t>;</a:t>
            </a:r>
          </a:p>
          <a:p>
            <a:pPr marL="0" indent="0">
              <a:buNone/>
            </a:pPr>
            <a:r>
              <a:rPr lang="en-US" sz="5600" dirty="0"/>
              <a:t>    </a:t>
            </a:r>
            <a:r>
              <a:rPr lang="en-US" sz="5600" dirty="0" err="1"/>
              <a:t>cout</a:t>
            </a:r>
            <a:r>
              <a:rPr lang="en-US" sz="5600" dirty="0"/>
              <a:t> &lt;&lt; "End of program." &lt;&lt; </a:t>
            </a:r>
            <a:r>
              <a:rPr lang="en-US" sz="5600" dirty="0" err="1"/>
              <a:t>endl</a:t>
            </a:r>
            <a:r>
              <a:rPr lang="en-US" sz="5600" dirty="0"/>
              <a:t>;</a:t>
            </a:r>
          </a:p>
          <a:p>
            <a:pPr marL="0" indent="0">
              <a:buNone/>
            </a:pPr>
            <a:r>
              <a:rPr lang="en-US" sz="5600" dirty="0"/>
              <a:t>  }</a:t>
            </a:r>
          </a:p>
          <a:p>
            <a:pPr marL="0" indent="0">
              <a:buNone/>
            </a:pPr>
            <a:r>
              <a:rPr lang="en-US" sz="5600" dirty="0">
                <a:solidFill>
                  <a:srgbClr val="FF0000"/>
                </a:solidFill>
              </a:rPr>
              <a:t>  catch (</a:t>
            </a:r>
            <a:r>
              <a:rPr lang="en-US" sz="5600" dirty="0" err="1">
                <a:solidFill>
                  <a:srgbClr val="FF0000"/>
                </a:solidFill>
              </a:rPr>
              <a:t>const</a:t>
            </a:r>
            <a:r>
              <a:rPr lang="en-US" sz="5600" dirty="0">
                <a:solidFill>
                  <a:srgbClr val="FF0000"/>
                </a:solidFill>
              </a:rPr>
              <a:t> char *Message)</a:t>
            </a:r>
          </a:p>
          <a:p>
            <a:pPr marL="0" indent="0">
              <a:buNone/>
            </a:pPr>
            <a:r>
              <a:rPr lang="en-US" sz="5600" dirty="0"/>
              <a:t>  {</a:t>
            </a:r>
          </a:p>
          <a:p>
            <a:pPr marL="0" indent="0">
              <a:buNone/>
            </a:pPr>
            <a:r>
              <a:rPr lang="en-US" sz="5600" dirty="0"/>
              <a:t>    </a:t>
            </a:r>
            <a:r>
              <a:rPr lang="en-US" sz="5600" dirty="0" err="1"/>
              <a:t>cout</a:t>
            </a:r>
            <a:r>
              <a:rPr lang="en-US" sz="5600" dirty="0"/>
              <a:t> &lt;&lt; Message &lt;&lt; </a:t>
            </a:r>
            <a:r>
              <a:rPr lang="en-US" sz="5600" dirty="0" err="1"/>
              <a:t>endl</a:t>
            </a:r>
            <a:r>
              <a:rPr lang="en-US" sz="5600" dirty="0"/>
              <a:t>;</a:t>
            </a:r>
          </a:p>
          <a:p>
            <a:pPr marL="0" indent="0">
              <a:buNone/>
            </a:pPr>
            <a:r>
              <a:rPr lang="en-US" sz="5600" dirty="0"/>
              <a:t>  }</a:t>
            </a:r>
          </a:p>
          <a:p>
            <a:pPr marL="0" indent="0">
              <a:buNone/>
            </a:pPr>
            <a:r>
              <a:rPr lang="en-US" sz="5600" dirty="0"/>
              <a:t>  return (0);</a:t>
            </a:r>
          </a:p>
          <a:p>
            <a:pPr marL="0" indent="0">
              <a:buNone/>
            </a:pPr>
            <a:r>
              <a:rPr lang="en-US" sz="5600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 throw object of Existing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700" dirty="0">
                <a:solidFill>
                  <a:srgbClr val="FF0000"/>
                </a:solidFill>
              </a:rPr>
              <a:t>#include &lt;</a:t>
            </a:r>
            <a:r>
              <a:rPr lang="en-US" sz="3700" dirty="0" err="1">
                <a:solidFill>
                  <a:srgbClr val="FF0000"/>
                </a:solidFill>
              </a:rPr>
              <a:t>stdexcept</a:t>
            </a:r>
            <a:r>
              <a:rPr lang="en-US" sz="37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3700" dirty="0"/>
              <a:t>#include        &lt;</a:t>
            </a:r>
            <a:r>
              <a:rPr lang="en-US" sz="3700" dirty="0" err="1"/>
              <a:t>iostream</a:t>
            </a:r>
            <a:r>
              <a:rPr lang="en-US" sz="3700" dirty="0"/>
              <a:t>&gt;</a:t>
            </a:r>
          </a:p>
          <a:p>
            <a:pPr marL="0" indent="0">
              <a:buNone/>
            </a:pPr>
            <a:r>
              <a:rPr lang="en-US" sz="3700" dirty="0"/>
              <a:t>#include        &lt;string&gt;</a:t>
            </a:r>
          </a:p>
          <a:p>
            <a:pPr marL="0" indent="0">
              <a:buNone/>
            </a:pPr>
            <a:r>
              <a:rPr lang="en-US" sz="3700" dirty="0"/>
              <a:t>using namespace </a:t>
            </a:r>
            <a:r>
              <a:rPr lang="en-US" sz="3700" dirty="0" err="1"/>
              <a:t>std</a:t>
            </a:r>
            <a:r>
              <a:rPr lang="en-US" sz="3700" dirty="0"/>
              <a:t>;</a:t>
            </a:r>
          </a:p>
          <a:p>
            <a:pPr marL="0" indent="0">
              <a:buNone/>
            </a:pPr>
            <a:r>
              <a:rPr lang="en-US" sz="3700" dirty="0" err="1"/>
              <a:t>int</a:t>
            </a:r>
            <a:endParaRPr lang="en-US" sz="3700" dirty="0"/>
          </a:p>
          <a:p>
            <a:pPr marL="0" indent="0">
              <a:buNone/>
            </a:pPr>
            <a:r>
              <a:rPr lang="en-US" sz="3700" dirty="0"/>
              <a:t>main (void)</a:t>
            </a:r>
          </a:p>
          <a:p>
            <a:pPr marL="0" indent="0">
              <a:buNone/>
            </a:pPr>
            <a:r>
              <a:rPr lang="en-US" sz="3700" dirty="0"/>
              <a:t>{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 err="1"/>
              <a:t>int</a:t>
            </a:r>
            <a:r>
              <a:rPr lang="en-US" sz="3700" dirty="0"/>
              <a:t> pencils, erasers;</a:t>
            </a:r>
          </a:p>
          <a:p>
            <a:pPr marL="0" indent="0">
              <a:buNone/>
            </a:pPr>
            <a:r>
              <a:rPr lang="en-US" sz="3700" dirty="0"/>
              <a:t>  double </a:t>
            </a:r>
            <a:r>
              <a:rPr lang="en-US" sz="3700" dirty="0" err="1"/>
              <a:t>ppe</a:t>
            </a:r>
            <a:r>
              <a:rPr lang="en-US" sz="3700" dirty="0"/>
              <a:t>;                   //pencils per eraser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 err="1"/>
              <a:t>cout</a:t>
            </a:r>
            <a:r>
              <a:rPr lang="en-US" sz="3700" dirty="0"/>
              <a:t> &lt;&lt; "How many pencils do you" &lt;&lt; " have?\n";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 err="1"/>
              <a:t>cin</a:t>
            </a:r>
            <a:r>
              <a:rPr lang="en-US" sz="3700" dirty="0"/>
              <a:t> &gt;&gt; pencils;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 err="1"/>
              <a:t>cout</a:t>
            </a:r>
            <a:r>
              <a:rPr lang="en-US" sz="3700" dirty="0"/>
              <a:t> &lt;&lt; "How many erasers do you" &lt;&lt; " have?\n";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 err="1"/>
              <a:t>cin</a:t>
            </a:r>
            <a:r>
              <a:rPr lang="en-US" sz="3700" dirty="0"/>
              <a:t> &gt;&gt; erasers;</a:t>
            </a:r>
          </a:p>
          <a:p>
            <a:pPr marL="0" indent="0">
              <a:buNone/>
            </a:pPr>
            <a:r>
              <a:rPr lang="en-US" sz="3700" dirty="0"/>
              <a:t>  try</a:t>
            </a:r>
          </a:p>
          <a:p>
            <a:pPr marL="0" indent="0">
              <a:buNone/>
            </a:pPr>
            <a:r>
              <a:rPr lang="en-US" sz="3700" dirty="0"/>
              <a:t>  {</a:t>
            </a:r>
          </a:p>
          <a:p>
            <a:pPr marL="0" indent="0">
              <a:buNone/>
            </a:pPr>
            <a:r>
              <a:rPr lang="en-US" sz="3700" dirty="0"/>
              <a:t>    if (erasers == 0)</a:t>
            </a:r>
          </a:p>
          <a:p>
            <a:pPr marL="0" indent="0">
              <a:buNone/>
            </a:pPr>
            <a:r>
              <a:rPr lang="en-US" sz="3700" dirty="0"/>
              <a:t>      {</a:t>
            </a:r>
          </a:p>
          <a:p>
            <a:pPr marL="0" indent="0">
              <a:buNone/>
            </a:pPr>
            <a:r>
              <a:rPr lang="en-US" sz="3700" dirty="0">
                <a:solidFill>
                  <a:srgbClr val="FF0000"/>
                </a:solidFill>
              </a:rPr>
              <a:t>        throw </a:t>
            </a:r>
            <a:r>
              <a:rPr lang="en-US" sz="3700" dirty="0" err="1">
                <a:solidFill>
                  <a:srgbClr val="FF0000"/>
                </a:solidFill>
              </a:rPr>
              <a:t>runtime_error</a:t>
            </a:r>
            <a:r>
              <a:rPr lang="en-US" sz="3700" dirty="0">
                <a:solidFill>
                  <a:srgbClr val="FF0000"/>
                </a:solidFill>
              </a:rPr>
              <a:t>("a message");</a:t>
            </a:r>
          </a:p>
          <a:p>
            <a:pPr marL="0" indent="0">
              <a:buNone/>
            </a:pPr>
            <a:r>
              <a:rPr lang="en-US" sz="3700" dirty="0"/>
              <a:t>      }</a:t>
            </a:r>
          </a:p>
          <a:p>
            <a:pPr marL="0" indent="0">
              <a:buNone/>
            </a:pPr>
            <a:r>
              <a:rPr lang="en-US" sz="3700" dirty="0"/>
              <a:t>    </a:t>
            </a:r>
            <a:r>
              <a:rPr lang="en-US" sz="3700" dirty="0" err="1"/>
              <a:t>ppe</a:t>
            </a:r>
            <a:r>
              <a:rPr lang="en-US" sz="3700" dirty="0"/>
              <a:t> = pencils / (double) erasers;</a:t>
            </a:r>
          </a:p>
          <a:p>
            <a:pPr marL="0" indent="0">
              <a:buNone/>
            </a:pPr>
            <a:r>
              <a:rPr lang="en-US" sz="3700" dirty="0"/>
              <a:t>    </a:t>
            </a:r>
            <a:r>
              <a:rPr lang="en-US" sz="3700" dirty="0" err="1"/>
              <a:t>cout</a:t>
            </a:r>
            <a:r>
              <a:rPr lang="en-US" sz="3700" dirty="0"/>
              <a:t> &lt;&lt; "Each eraser must last through " &lt;&lt; </a:t>
            </a:r>
            <a:r>
              <a:rPr lang="en-US" sz="3700" dirty="0" err="1"/>
              <a:t>ppe</a:t>
            </a:r>
            <a:r>
              <a:rPr lang="en-US" sz="3700" dirty="0"/>
              <a:t> &lt;&lt; " pencils." &lt;&lt; </a:t>
            </a:r>
            <a:r>
              <a:rPr lang="en-US" sz="3700" dirty="0" err="1"/>
              <a:t>endl</a:t>
            </a:r>
            <a:r>
              <a:rPr lang="en-US" sz="3700" dirty="0"/>
              <a:t>;</a:t>
            </a:r>
          </a:p>
          <a:p>
            <a:pPr marL="0" indent="0">
              <a:buNone/>
            </a:pPr>
            <a:r>
              <a:rPr lang="en-US" sz="3700" dirty="0"/>
              <a:t>    </a:t>
            </a:r>
            <a:r>
              <a:rPr lang="en-US" sz="3700" dirty="0" err="1"/>
              <a:t>cout</a:t>
            </a:r>
            <a:r>
              <a:rPr lang="en-US" sz="3700" dirty="0"/>
              <a:t> &lt;&lt; "End of program." &lt;&lt; </a:t>
            </a:r>
            <a:r>
              <a:rPr lang="en-US" sz="3700" dirty="0" err="1"/>
              <a:t>endl</a:t>
            </a:r>
            <a:r>
              <a:rPr lang="en-US" sz="3700" dirty="0"/>
              <a:t>;</a:t>
            </a:r>
          </a:p>
          <a:p>
            <a:pPr marL="0" indent="0">
              <a:buNone/>
            </a:pPr>
            <a:r>
              <a:rPr lang="en-US" sz="3700" dirty="0"/>
              <a:t>  }</a:t>
            </a:r>
          </a:p>
          <a:p>
            <a:pPr marL="0" indent="0">
              <a:buNone/>
            </a:pPr>
            <a:r>
              <a:rPr lang="en-US" sz="3700" dirty="0"/>
              <a:t>  </a:t>
            </a:r>
            <a:r>
              <a:rPr lang="en-US" sz="3700" dirty="0">
                <a:solidFill>
                  <a:srgbClr val="FF0000"/>
                </a:solidFill>
              </a:rPr>
              <a:t>catch (</a:t>
            </a:r>
            <a:r>
              <a:rPr lang="en-US" sz="3700" dirty="0" err="1">
                <a:solidFill>
                  <a:srgbClr val="FF0000"/>
                </a:solidFill>
              </a:rPr>
              <a:t>runtime_error</a:t>
            </a:r>
            <a:r>
              <a:rPr lang="en-US" sz="3700" dirty="0">
                <a:solidFill>
                  <a:srgbClr val="FF0000"/>
                </a:solidFill>
              </a:rPr>
              <a:t> e)</a:t>
            </a:r>
          </a:p>
          <a:p>
            <a:pPr marL="0" indent="0">
              <a:buNone/>
            </a:pPr>
            <a:r>
              <a:rPr lang="en-US" sz="3700" dirty="0"/>
              <a:t>  {</a:t>
            </a:r>
          </a:p>
          <a:p>
            <a:pPr marL="0" indent="0">
              <a:buNone/>
            </a:pPr>
            <a:r>
              <a:rPr lang="en-US" sz="3700" dirty="0"/>
              <a:t>    </a:t>
            </a:r>
            <a:r>
              <a:rPr lang="en-US" sz="3700" dirty="0" err="1"/>
              <a:t>cout</a:t>
            </a:r>
            <a:r>
              <a:rPr lang="en-US" sz="3700" dirty="0"/>
              <a:t> &lt;&lt; </a:t>
            </a:r>
            <a:r>
              <a:rPr lang="en-US" sz="3700" dirty="0" err="1">
                <a:solidFill>
                  <a:srgbClr val="FF0000"/>
                </a:solidFill>
              </a:rPr>
              <a:t>e.what</a:t>
            </a:r>
            <a:r>
              <a:rPr lang="en-US" sz="3700" dirty="0">
                <a:solidFill>
                  <a:srgbClr val="FF0000"/>
                </a:solidFill>
              </a:rPr>
              <a:t>() </a:t>
            </a:r>
            <a:r>
              <a:rPr lang="en-US" sz="3700" dirty="0"/>
              <a:t>&lt;&lt; </a:t>
            </a:r>
            <a:r>
              <a:rPr lang="en-US" sz="3700" dirty="0" err="1"/>
              <a:t>endl</a:t>
            </a:r>
            <a:r>
              <a:rPr lang="en-US" sz="3700" dirty="0"/>
              <a:t>;</a:t>
            </a:r>
          </a:p>
          <a:p>
            <a:pPr marL="0" indent="0">
              <a:buNone/>
            </a:pPr>
            <a:r>
              <a:rPr lang="en-US" sz="3700" dirty="0"/>
              <a:t>  }</a:t>
            </a:r>
          </a:p>
          <a:p>
            <a:pPr marL="0" indent="0">
              <a:buNone/>
            </a:pPr>
            <a:r>
              <a:rPr lang="en-US" sz="3700" dirty="0"/>
              <a:t>  return (0);</a:t>
            </a:r>
          </a:p>
          <a:p>
            <a:pPr marL="0" indent="0">
              <a:buNone/>
            </a:pPr>
            <a:r>
              <a:rPr lang="en-US" sz="37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4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Throw an error object you create</a:t>
            </a:r>
            <a:br>
              <a:rPr lang="en-US" dirty="0" smtClean="0"/>
            </a:br>
            <a:r>
              <a:rPr lang="en-US" dirty="0" smtClean="0"/>
              <a:t>Step </a:t>
            </a:r>
            <a:r>
              <a:rPr lang="en-US" dirty="0" smtClean="0"/>
              <a:t>1: Create an error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Create a small class named as the error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Empty or filled is fine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namespace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(void) {}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theMessage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 : message(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theMessage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{return message;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message;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DivideByZero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{};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0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ExceptionDemo.cpp </a:t>
            </a:r>
            <a:br>
              <a:rPr lang="en-US" sz="3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creation of the Error classes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 {}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theMessage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message(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message;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string message;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DivideByZero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{};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7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Throw an error object you create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</a:t>
            </a:r>
            <a:r>
              <a:rPr lang="en-US" dirty="0" smtClean="0"/>
              <a:t>2: Throw when you find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throw command</a:t>
            </a:r>
          </a:p>
          <a:p>
            <a:r>
              <a:rPr lang="en-US" dirty="0" smtClean="0"/>
              <a:t>Follow it by an object of an error class</a:t>
            </a:r>
          </a:p>
          <a:p>
            <a:r>
              <a:rPr lang="en-US" dirty="0" smtClean="0"/>
              <a:t>Throw will </a:t>
            </a:r>
          </a:p>
          <a:p>
            <a:pPr lvl="1"/>
            <a:r>
              <a:rPr lang="en-US" dirty="0" smtClean="0"/>
              <a:t>Stop executing the method it is in</a:t>
            </a:r>
          </a:p>
          <a:p>
            <a:pPr lvl="1"/>
            <a:r>
              <a:rPr lang="en-US" dirty="0" smtClean="0"/>
              <a:t>give that object back to the calling program</a:t>
            </a:r>
          </a:p>
          <a:p>
            <a:r>
              <a:rPr lang="en-US" dirty="0" smtClean="0"/>
              <a:t>If it is not caught, it will crash the program.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2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main(void)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pencils, erasers;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ppe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	//pencils per eraser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try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"How many pencils do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you"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have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?\n";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&gt;&gt; pencils;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(pencils &lt; 0)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throw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9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738</Words>
  <Application>Microsoft Office PowerPoint</Application>
  <PresentationFormat>On-screen Show (4:3)</PresentationFormat>
  <Paragraphs>181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CSC 270 – Survey of Programming Languages</vt:lpstr>
      <vt:lpstr>Difference from Java</vt:lpstr>
      <vt:lpstr>See no divide by zero error</vt:lpstr>
      <vt:lpstr>Just Throw a String</vt:lpstr>
      <vt:lpstr>Or throw object of Existing Class</vt:lpstr>
      <vt:lpstr>Throw an error object you create Step 1: Create an error class</vt:lpstr>
      <vt:lpstr>ExceptionDemo.cpp  creation of the Error classes</vt:lpstr>
      <vt:lpstr>Throw an error object you create  Step 2: Throw when you find error</vt:lpstr>
      <vt:lpstr>PowerPoint Presentation</vt:lpstr>
      <vt:lpstr>Catch the error</vt:lpstr>
      <vt:lpstr>PowerPoint Presentation</vt:lpstr>
      <vt:lpstr>PowerPoint Presentation</vt:lpstr>
      <vt:lpstr>Summary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Adelphi User</cp:lastModifiedBy>
  <cp:revision>70</cp:revision>
  <cp:lastPrinted>2012-11-29T19:15:00Z</cp:lastPrinted>
  <dcterms:created xsi:type="dcterms:W3CDTF">2012-07-02T15:34:42Z</dcterms:created>
  <dcterms:modified xsi:type="dcterms:W3CDTF">2015-11-17T23:40:35Z</dcterms:modified>
</cp:coreProperties>
</file>