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FFAB-2CC9-479B-A6C9-351458AEF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88B6B-33F3-42D4-83F3-1918D12E0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4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8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1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2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3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2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08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952D-5E54-485B-86F4-E7550C6D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smtClean="0"/>
              <a:t>Lecture 3 </a:t>
            </a:r>
            <a:r>
              <a:rPr lang="en-US" dirty="0" smtClean="0"/>
              <a:t>- Introducing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write(void)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name &lt;&lt; " is " &lt;&lt; 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&lt;&lt; " years old."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me.write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Putting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3600" dirty="0" smtClean="0"/>
              <a:t> </a:t>
            </a:r>
            <a:r>
              <a:rPr lang="en-US" sz="4000" dirty="0" smtClean="0"/>
              <a:t>Before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sz="4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It is better to place the public members of the class before the private member because these are the ones that we want programmers to think in term of.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To ensure this, we place the keyword public at the top followed by the public members.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Below the public members, we place the word private followed by the private members.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We can write the body of the member function inside the declaration (if it’s short) or outside (where we must write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400" dirty="0" smtClean="0"/>
              <a:t> to indicate membership).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3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age11.cpp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12;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read(void);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write(void);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name[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854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::read(void)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"What\'s your name\t?";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name;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"How old are you\t?";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::write(void)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name &lt;&lt; " is " &lt;&lt; age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&lt;&lt; " years old."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me.read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me.write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Functions belonging to a class can have parameters, including other objects of the same class or different class.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If you pass as a parameter an object of the same class, you must use the name of the object when specifying its members.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E.g.,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item in this object,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q.y</a:t>
            </a:r>
            <a:r>
              <a:rPr lang="en-US" dirty="0" smtClean="0"/>
              <a:t> is an item in object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age12.cpp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12;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A class of object which contains name and age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void read(void);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void write(void);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older(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him);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younger(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him);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char name[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581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read() - Reads in name and age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::read(void)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"What\'s your name\t?";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name;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"How old are you\t?";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write() - Writes name and age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::write(void)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name &lt;&lt; " is " &lt;&lt; age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&lt;&lt; " years old."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//older() - Returns true if this guy is older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Returns false if this guy is younger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or the same age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::older(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him)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return(age 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him.age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//younger() - Returns true if this guy 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  younger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  Returns false if this guy 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  older or the same age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::younger(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him)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return(age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him.age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0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me, him;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him.read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me.older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(him))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"I\'m older."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me.younger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(him))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"I\'m younger."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Object-oriented programming</a:t>
            </a:r>
            <a:r>
              <a:rPr lang="en-US" dirty="0" smtClean="0"/>
              <a:t> (or </a:t>
            </a:r>
            <a:r>
              <a:rPr lang="en-US" b="1" i="1" dirty="0" smtClean="0"/>
              <a:t>OOP</a:t>
            </a:r>
            <a:r>
              <a:rPr lang="en-US" dirty="0" smtClean="0"/>
              <a:t>) attempts to allow the programmer to use data objects in ways that represent how they are viewed in the real world with less attention to the implementation method.</a:t>
            </a:r>
          </a:p>
          <a:p>
            <a:r>
              <a:rPr lang="en-US" dirty="0" smtClean="0"/>
              <a:t>An </a:t>
            </a:r>
            <a:r>
              <a:rPr lang="en-US" b="1" i="1" dirty="0" smtClean="0"/>
              <a:t>object</a:t>
            </a:r>
            <a:r>
              <a:rPr lang="en-US" dirty="0" smtClean="0"/>
              <a:t> is characterized by its name, its properties (values that it contains) and its methods (procedures and operations performed on it).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numbers are number of the type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i="1" dirty="0" smtClean="0"/>
              <a:t>w = x + </a:t>
            </a:r>
            <a:r>
              <a:rPr lang="en-US" sz="2800" i="1" dirty="0" err="1" smtClean="0"/>
              <a:t>iy</a:t>
            </a:r>
            <a:endParaRPr lang="en-US" sz="2800" i="1" dirty="0" smtClean="0"/>
          </a:p>
          <a:p>
            <a:pPr marL="400050" lvl="1" indent="0">
              <a:buNone/>
            </a:pPr>
            <a:r>
              <a:rPr lang="en-US" sz="3200" dirty="0" smtClean="0"/>
              <a:t>where </a:t>
            </a:r>
            <a:r>
              <a:rPr lang="en-US" sz="3200" i="1" dirty="0" smtClean="0"/>
              <a:t>x</a:t>
            </a:r>
            <a:r>
              <a:rPr lang="en-US" sz="3200" dirty="0" smtClean="0"/>
              <a:t> and </a:t>
            </a:r>
            <a:r>
              <a:rPr lang="en-US" sz="3200" i="1" dirty="0" smtClean="0"/>
              <a:t>y</a:t>
            </a:r>
            <a:r>
              <a:rPr lang="en-US" sz="3200" dirty="0" smtClean="0"/>
              <a:t> are real and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is the square </a:t>
            </a:r>
            <a:r>
              <a:rPr lang="en-US" dirty="0" smtClean="0"/>
              <a:t>root of -1.</a:t>
            </a:r>
          </a:p>
          <a:p>
            <a:endParaRPr lang="en-US" dirty="0"/>
          </a:p>
          <a:p>
            <a:r>
              <a:rPr lang="en-US" dirty="0" smtClean="0"/>
              <a:t>We can define the operations addition, subtraction and multiplication.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 dirty="0" smtClean="0">
                <a:latin typeface="Times New Roman"/>
              </a:rPr>
              <a:t>If our two complex numbers are u and v:</a:t>
            </a:r>
          </a:p>
          <a:p>
            <a:pPr lvl="1"/>
            <a:r>
              <a:rPr lang="en-US" b="0" i="1" u="none" strike="noStrike" baseline="0" dirty="0" smtClean="0">
                <a:latin typeface="Times New Roman"/>
              </a:rPr>
              <a:t>If w = u + 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Re w = Re u + Re 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Im W = Im u + Im v</a:t>
            </a:r>
          </a:p>
          <a:p>
            <a:pPr lvl="1"/>
            <a:r>
              <a:rPr lang="en-US" b="0" i="1" u="none" strike="noStrike" baseline="0" dirty="0" smtClean="0">
                <a:latin typeface="Times New Roman"/>
              </a:rPr>
              <a:t>If w = u - 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Re w = Re u - Re 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Im W = Im u - Im v</a:t>
            </a:r>
          </a:p>
          <a:p>
            <a:pPr lvl="1"/>
            <a:r>
              <a:rPr lang="en-US" b="0" i="1" u="none" strike="noStrike" baseline="0" dirty="0" smtClean="0">
                <a:latin typeface="Times New Roman"/>
              </a:rPr>
              <a:t>If w = u </a:t>
            </a:r>
            <a:r>
              <a:rPr lang="en-US" b="0" i="1" u="none" strike="noStrike" baseline="0" dirty="0" smtClean="0">
                <a:latin typeface="Symbol,Italic"/>
              </a:rPr>
              <a:t>· </a:t>
            </a:r>
            <a:r>
              <a:rPr lang="en-US" b="0" i="1" u="none" strike="noStrike" baseline="0" dirty="0" smtClean="0">
                <a:latin typeface="Times New Roman"/>
              </a:rPr>
              <a:t>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Re w = Re u </a:t>
            </a:r>
            <a:r>
              <a:rPr lang="pl-PL" b="0" i="1" u="none" strike="noStrike" baseline="0" dirty="0" smtClean="0">
                <a:latin typeface="Symbol,Italic"/>
              </a:rPr>
              <a:t>· </a:t>
            </a:r>
            <a:r>
              <a:rPr lang="pl-PL" b="0" i="1" u="none" strike="noStrike" baseline="0" dirty="0" smtClean="0">
                <a:latin typeface="Times New Roman"/>
              </a:rPr>
              <a:t>Re v - Im u </a:t>
            </a:r>
            <a:r>
              <a:rPr lang="pl-PL" b="0" i="1" u="none" strike="noStrike" baseline="0" dirty="0" smtClean="0">
                <a:latin typeface="Symbol,Italic"/>
              </a:rPr>
              <a:t>· </a:t>
            </a:r>
            <a:r>
              <a:rPr lang="pl-PL" b="0" i="1" u="none" strike="noStrike" baseline="0" dirty="0" smtClean="0">
                <a:latin typeface="Times New Roman"/>
              </a:rPr>
              <a:t>Im v</a:t>
            </a:r>
          </a:p>
          <a:p>
            <a:pPr lvl="2"/>
            <a:r>
              <a:rPr lang="pl-PL" b="0" i="1" u="none" strike="noStrike" baseline="0" dirty="0" smtClean="0">
                <a:latin typeface="Times New Roman"/>
              </a:rPr>
              <a:t>Im w = Re u </a:t>
            </a:r>
            <a:r>
              <a:rPr lang="pl-PL" b="0" i="1" u="none" strike="noStrike" baseline="0" dirty="0" smtClean="0">
                <a:latin typeface="Symbol,Italic"/>
              </a:rPr>
              <a:t>· </a:t>
            </a:r>
            <a:r>
              <a:rPr lang="pl-PL" b="0" i="1" u="none" strike="noStrike" baseline="0" dirty="0" smtClean="0">
                <a:latin typeface="Times New Roman"/>
              </a:rPr>
              <a:t>Im v - Im u </a:t>
            </a:r>
            <a:r>
              <a:rPr lang="pl-PL" b="0" i="1" u="none" strike="noStrike" baseline="0" dirty="0" smtClean="0">
                <a:latin typeface="Symbol,Italic"/>
              </a:rPr>
              <a:t>· </a:t>
            </a:r>
            <a:r>
              <a:rPr lang="pl-PL" b="0" i="1" u="none" strike="noStrike" baseline="0" dirty="0" smtClean="0">
                <a:latin typeface="Times New Roman"/>
              </a:rPr>
              <a:t>Re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complx1.cpp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complex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read(void);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write(void);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add(complex 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sub(complex 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(complex 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float real;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73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read() - Read in a Complex value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complex::read(void)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"Real\t?";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real;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"Imaginary\t?";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write() - Write a complex value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complex::write(void)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'(' &lt;&lt; real &lt;&lt; ",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')';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17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add() - Returns the sum of this value + v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 complex::add(complex v)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real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return(w);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sub() - Returns the difference of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this value - v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 complex::sub(complex v)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real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return(w);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32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 Returns the product of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         this value times v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 complex::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(complex v)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real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real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return(w);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37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ComplexDemo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 Demonstrate the complex class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u, v, w;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u.sub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u.mult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Sometimes we need an object to have some initial values set when we define it. This can be done implicitly by writing a constructor.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Constructors are called automatically when the program enters the function where the object is declared.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smtClean="0"/>
              <a:t>Constructors share a name with the class and  have no result type, not even void.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514600"/>
          </a:xfrm>
        </p:spPr>
        <p:txBody>
          <a:bodyPr/>
          <a:lstStyle/>
          <a:p>
            <a:r>
              <a:rPr lang="en-US" dirty="0" smtClean="0"/>
              <a:t>If an object is declared without any parameters, the default constructor is called.</a:t>
            </a:r>
          </a:p>
          <a:p>
            <a:r>
              <a:rPr lang="en-US" dirty="0" smtClean="0"/>
              <a:t>A default constructor has no 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Thus, a conversion constructor </a:t>
            </a:r>
            <a:r>
              <a:rPr lang="en-US" dirty="0" smtClean="0"/>
              <a:t>initializes </a:t>
            </a:r>
            <a:r>
              <a:rPr lang="en-US" dirty="0" smtClean="0"/>
              <a:t>some or all of the values within the object.</a:t>
            </a:r>
          </a:p>
          <a:p>
            <a:r>
              <a:rPr lang="en-US" dirty="0" smtClean="0"/>
              <a:t>To use a conversion constructor, an object must be declared including (in parentheses) the initial values: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(2, "name");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There are four main principles of OOP:</a:t>
            </a:r>
          </a:p>
          <a:p>
            <a:r>
              <a:rPr lang="en-US" sz="2400" b="1" i="1" u="sng" dirty="0" smtClean="0"/>
              <a:t>Data Abstraction </a:t>
            </a:r>
            <a:r>
              <a:rPr lang="en-US" sz="2400" dirty="0" smtClean="0"/>
              <a:t>- our main concern is what data represents and not how it is implemented.</a:t>
            </a:r>
          </a:p>
          <a:p>
            <a:r>
              <a:rPr lang="en-US" sz="2400" b="1" i="1" u="sng" dirty="0" smtClean="0"/>
              <a:t>Encapsulation</a:t>
            </a:r>
            <a:r>
              <a:rPr lang="en-US" sz="2400" dirty="0" smtClean="0"/>
              <a:t> - Private information about an object ought not be available the outside world and used only in </a:t>
            </a:r>
            <a:r>
              <a:rPr lang="en-US" sz="2400" dirty="0" err="1" smtClean="0"/>
              <a:t>prespecified</a:t>
            </a:r>
            <a:r>
              <a:rPr lang="en-US" sz="2400" dirty="0" smtClean="0"/>
              <a:t> ways.</a:t>
            </a:r>
          </a:p>
          <a:p>
            <a:r>
              <a:rPr lang="en-US" sz="2400" b="1" i="1" u="sng" dirty="0" smtClean="0"/>
              <a:t>Polymorphism</a:t>
            </a:r>
            <a:r>
              <a:rPr lang="en-US" sz="2400" dirty="0" smtClean="0"/>
              <a:t> - There may be more than version of a given function, where the different functions share a name but have different parameter lists</a:t>
            </a:r>
          </a:p>
          <a:p>
            <a:r>
              <a:rPr lang="en-US" sz="2400" b="1" i="1" u="sng" dirty="0" smtClean="0"/>
              <a:t>Inheritance</a:t>
            </a:r>
            <a:r>
              <a:rPr lang="en-US" sz="2400" dirty="0" smtClean="0"/>
              <a:t> - New classes of objects can be built from other classes of objects.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9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complx2.cpp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complex 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complex(void);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complex(float a, float b);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 read(void);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void  write(void);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complex add(complex v);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complex sub(complex v);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complex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(complex v);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float real;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complex() - A Default Constructor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complex::complex(void)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real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complex() - A Conversion Constructor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complex::complex(float a, float b)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real = a;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complex() - A Conversion Constructor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complex::complex(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real = (float) a;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(float) b;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read() - Read in a Complex value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complex::read(void)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"Real\t?";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real;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"Imaginary\t?";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48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write() - Write a complex value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complex::write(void)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'(' &lt;&lt; real &lt;&lt; ", 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')';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add() - Returns the sum of this value + v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complex complex::add(complex v)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real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return(w);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03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sub() - Returns the difference of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        this value - v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complex complex::sub(complex v)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complex w;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real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return(w);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9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Returns the product of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         this value times v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complex complex::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(complex v)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complex w;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real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real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return(w);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07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ComplexDemo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Demonstrate the complex class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complex u(1, 1), v, w;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v.read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u.sub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u.mult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w.write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average.cpp</a:t>
            </a:r>
            <a:endParaRPr lang="en-US" sz="4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rewrite average so that it is an object with the private data items (first and last name and four exam grades in an array) and three functions 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dirty="0" smtClean="0"/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2800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findaverage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By writing two versions of write (one with the average, one without), we overload the function.  It will choose the one matching the parameter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avggrade.cpp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15,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student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read(void);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write(void);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write(float average);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findaverage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exam[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870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read() - Read the input about the student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student::read(void)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"First name\t?";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"Last name\t?";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"Enter grade for exam #"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&lt;&lt; i+1 &lt;&lt; "\t?";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exam[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61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 class of objects is similar to defining a type of structure, except that we can add functions as well as variables.</a:t>
            </a:r>
          </a:p>
          <a:p>
            <a:r>
              <a:rPr lang="en-US" dirty="0" smtClean="0"/>
              <a:t>By default, any item include is </a:t>
            </a:r>
            <a:r>
              <a:rPr lang="en-US" b="1" i="1" u="sng" dirty="0" smtClean="0"/>
              <a:t>private</a:t>
            </a:r>
            <a:r>
              <a:rPr lang="en-US" dirty="0" smtClean="0"/>
              <a:t> (available only to functions within the class of objects) unless we include the keyword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200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FindAverage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Returns the average of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                exam scores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float student::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findaverage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sum += exam[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return((float) sum/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WriteStudent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Print the data about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                 student without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                 average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student::write(void)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' '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&lt;&lt; " scored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exam[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9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WriteStudent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Print the data about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student including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average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student::write(float average)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' '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&lt;&lt; " scored : "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numexams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exam[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&lt;&lt; '\t';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"\n\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twhich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resulted in an average of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&lt;&lt; average &lt;&lt;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AvgGrade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- Averages the grades on n exams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student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float average;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Read the students name and test scores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s.read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Find the average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average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s.findaverage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Print the results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s.write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(average);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 a 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0" i="0" u="none" strike="noStrike" baseline="0" dirty="0" smtClean="0">
                <a:latin typeface="Times New Roman"/>
              </a:rPr>
              <a:t>The syntax is: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	</a:t>
            </a:r>
            <a:r>
              <a:rPr lang="en-US" sz="2600" b="1" i="0" u="none" strike="noStrike" baseline="0" dirty="0" smtClean="0">
                <a:latin typeface="Courier New"/>
              </a:rPr>
              <a:t>class </a:t>
            </a:r>
            <a:r>
              <a:rPr lang="en-US" sz="3000" b="0" i="1" u="none" strike="noStrike" baseline="0" dirty="0" err="1" smtClean="0">
                <a:latin typeface="Times New Roman"/>
              </a:rPr>
              <a:t>classname</a:t>
            </a:r>
            <a:r>
              <a:rPr lang="en-US" sz="3000" b="0" i="1" u="none" strike="noStrike" baseline="0" dirty="0" smtClean="0">
                <a:latin typeface="Times New Roman"/>
              </a:rPr>
              <a:t> </a:t>
            </a:r>
            <a:r>
              <a:rPr lang="en-US" sz="2600" b="1" i="0" u="none" strike="noStrike" baseline="0" dirty="0" smtClean="0">
                <a:latin typeface="Courier New"/>
              </a:rPr>
              <a:t>{</a:t>
            </a:r>
            <a:endParaRPr lang="en-US" sz="2800" b="1" i="0" u="none" strike="noStrike" baseline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	</a:t>
            </a:r>
            <a:r>
              <a:rPr lang="en-US" sz="2600" b="1" i="0" u="none" strike="noStrike" baseline="0" dirty="0" smtClean="0">
                <a:latin typeface="Courier New"/>
              </a:rPr>
              <a:t>public:</a:t>
            </a:r>
          </a:p>
          <a:p>
            <a:pPr marL="0" indent="0">
              <a:buNone/>
            </a:pPr>
            <a:r>
              <a:rPr lang="en-US" b="0" i="1" u="none" strike="noStrike" baseline="0" dirty="0" smtClean="0">
                <a:latin typeface="Times New Roman"/>
              </a:rPr>
              <a:t>		</a:t>
            </a:r>
            <a:r>
              <a:rPr lang="en-US" sz="3000" b="0" i="1" u="none" strike="noStrike" baseline="0" dirty="0" smtClean="0">
                <a:latin typeface="Times New Roman"/>
              </a:rPr>
              <a:t>declarations for public functions and</a:t>
            </a:r>
          </a:p>
          <a:p>
            <a:pPr marL="0" indent="0">
              <a:buNone/>
            </a:pPr>
            <a:r>
              <a:rPr lang="en-US" sz="3000" b="0" i="1" u="none" strike="noStrike" baseline="0" dirty="0" smtClean="0">
                <a:latin typeface="Times New Roman"/>
              </a:rPr>
              <a:t>		variables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	</a:t>
            </a:r>
            <a:r>
              <a:rPr lang="en-US" sz="2600" b="1" i="0" u="none" strike="noStrike" baseline="0" dirty="0" smtClean="0">
                <a:latin typeface="Courier New"/>
              </a:rPr>
              <a:t>private:</a:t>
            </a:r>
          </a:p>
          <a:p>
            <a:pPr marL="0" indent="0">
              <a:buNone/>
            </a:pPr>
            <a:r>
              <a:rPr lang="en-US" b="0" i="1" u="none" strike="noStrike" baseline="0" dirty="0" smtClean="0">
                <a:latin typeface="Times New Roman"/>
              </a:rPr>
              <a:t>		</a:t>
            </a:r>
            <a:r>
              <a:rPr lang="en-US" sz="3000" b="0" i="1" u="none" strike="noStrike" baseline="0" dirty="0" smtClean="0">
                <a:latin typeface="Times New Roman"/>
              </a:rPr>
              <a:t>declarations for private functions and</a:t>
            </a:r>
          </a:p>
          <a:p>
            <a:pPr marL="0" indent="0">
              <a:buNone/>
            </a:pPr>
            <a:r>
              <a:rPr lang="en-US" sz="3000" b="0" i="1" u="none" strike="noStrike" baseline="0" dirty="0" smtClean="0">
                <a:latin typeface="Times New Roman"/>
              </a:rPr>
              <a:t>		variables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	</a:t>
            </a:r>
            <a:r>
              <a:rPr lang="en-US" sz="2600" b="1" i="0" u="none" strike="noStrike" baseline="0" dirty="0" smtClean="0">
                <a:latin typeface="Courier New"/>
              </a:rPr>
              <a:t>};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215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class point {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public:</a:t>
            </a:r>
          </a:p>
          <a:p>
            <a:pPr marL="400050" lvl="1" indent="0">
              <a:buNone/>
            </a:pPr>
            <a:r>
              <a:rPr lang="en-US" b="1" i="0" u="none" strike="noStrike" baseline="0" dirty="0" smtClean="0">
                <a:latin typeface="Courier New"/>
              </a:rPr>
              <a:t>void read(void);</a:t>
            </a:r>
          </a:p>
          <a:p>
            <a:pPr marL="400050" lvl="1" indent="0">
              <a:buNone/>
            </a:pPr>
            <a:r>
              <a:rPr lang="en-US" b="1" i="0" u="none" strike="noStrike" baseline="0" dirty="0" smtClean="0">
                <a:latin typeface="Courier New"/>
              </a:rPr>
              <a:t>void write(void);</a:t>
            </a:r>
          </a:p>
          <a:p>
            <a:pPr marL="400050" lvl="1" indent="0">
              <a:buNone/>
            </a:pPr>
            <a:r>
              <a:rPr lang="en-US" b="1" i="0" u="none" strike="noStrike" baseline="0" dirty="0" smtClean="0">
                <a:latin typeface="Courier New"/>
              </a:rPr>
              <a:t>float distance(void);</a:t>
            </a:r>
          </a:p>
          <a:p>
            <a:pPr marL="400050" lvl="1" indent="0">
              <a:buNone/>
            </a:pPr>
            <a:r>
              <a:rPr lang="en-US" b="1" i="0" u="none" strike="noStrike" baseline="0" dirty="0" smtClean="0">
                <a:latin typeface="Courier New"/>
              </a:rPr>
              <a:t>float distance(point p);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private:</a:t>
            </a:r>
          </a:p>
          <a:p>
            <a:pPr marL="400050" lvl="1" indent="0">
              <a:buNone/>
            </a:pPr>
            <a:r>
              <a:rPr lang="en-US" b="1" i="0" u="none" strike="noStrike" baseline="0" dirty="0" smtClean="0">
                <a:latin typeface="Courier New"/>
              </a:rPr>
              <a:t>float x, y;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ourier New"/>
              </a:rPr>
              <a:t>};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5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Class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</a:rPr>
              <a:t>float point::distance(void)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</a:rPr>
              <a:t>	float </a:t>
            </a:r>
            <a:r>
              <a:rPr lang="en-US" b="1" dirty="0">
                <a:latin typeface="Courier New"/>
              </a:rPr>
              <a:t>a;</a:t>
            </a:r>
          </a:p>
          <a:p>
            <a:pPr marL="0" indent="0">
              <a:buNone/>
            </a:pPr>
            <a:r>
              <a:rPr lang="es-ES" b="1" dirty="0" smtClean="0">
                <a:latin typeface="Courier New"/>
              </a:rPr>
              <a:t>	a </a:t>
            </a:r>
            <a:r>
              <a:rPr lang="es-ES" b="1" dirty="0">
                <a:latin typeface="Courier New"/>
              </a:rPr>
              <a:t>= </a:t>
            </a:r>
            <a:r>
              <a:rPr lang="es-ES" b="1" dirty="0" err="1">
                <a:latin typeface="Courier New"/>
              </a:rPr>
              <a:t>sqrt</a:t>
            </a:r>
            <a:r>
              <a:rPr lang="es-ES" b="1" dirty="0">
                <a:latin typeface="Courier New"/>
              </a:rPr>
              <a:t>(x * x + y * y);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</a:rPr>
              <a:t>	return(a</a:t>
            </a:r>
            <a:r>
              <a:rPr lang="en-US" b="1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1447800"/>
            <a:ext cx="3200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name goes here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62200" y="2019300"/>
            <a:ext cx="533400" cy="8763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95600" y="2019300"/>
            <a:ext cx="2133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7200" y="5638800"/>
            <a:ext cx="45208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assumed to be the class properties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876800" y="5029200"/>
            <a:ext cx="30480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91200" y="5029200"/>
            <a:ext cx="15240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6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Rewriting the Original Age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Let’s rewrite the program that asked for name and age and then printed these items.</a:t>
            </a:r>
          </a:p>
          <a:p>
            <a:r>
              <a:rPr lang="en-US" dirty="0" smtClean="0"/>
              <a:t>There are two data items, both of which should be private: name and age.</a:t>
            </a:r>
          </a:p>
          <a:p>
            <a:r>
              <a:rPr lang="en-US" dirty="0" smtClean="0"/>
              <a:t>There are two procedures, both of which should be public: read and write.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age10.cpp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12;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oldguy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name[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read(void)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"What\'s your name\t?";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"How old are you\t?";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0036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1246</Words>
  <Application>Microsoft Office PowerPoint</Application>
  <PresentationFormat>On-screen Show (4:3)</PresentationFormat>
  <Paragraphs>447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CSC 270 – Survey of Programming Languages</vt:lpstr>
      <vt:lpstr>Object-Oriented Programming</vt:lpstr>
      <vt:lpstr>Principles of OOP</vt:lpstr>
      <vt:lpstr>Defining A Class of Objects</vt:lpstr>
      <vt:lpstr>Syntax For a Class Definition</vt:lpstr>
      <vt:lpstr>Example of a Class definition</vt:lpstr>
      <vt:lpstr>Writing a Class Function</vt:lpstr>
      <vt:lpstr>Example: Rewriting the Original Age Program</vt:lpstr>
      <vt:lpstr>age10.cpp</vt:lpstr>
      <vt:lpstr>PowerPoint Presentation</vt:lpstr>
      <vt:lpstr>Putting public Before private</vt:lpstr>
      <vt:lpstr>age11.cpp</vt:lpstr>
      <vt:lpstr>PowerPoint Presentation</vt:lpstr>
      <vt:lpstr>PowerPoint Presentation</vt:lpstr>
      <vt:lpstr>Member Functions and Parameters</vt:lpstr>
      <vt:lpstr>age12.cpp</vt:lpstr>
      <vt:lpstr>PowerPoint Presentation</vt:lpstr>
      <vt:lpstr>PowerPoint Presentation</vt:lpstr>
      <vt:lpstr>PowerPoint Presentation</vt:lpstr>
      <vt:lpstr>Example: Complex Numbers</vt:lpstr>
      <vt:lpstr>Complex Number Operations</vt:lpstr>
      <vt:lpstr>complx1.cpp</vt:lpstr>
      <vt:lpstr>PowerPoint Presentation</vt:lpstr>
      <vt:lpstr>PowerPoint Presentation</vt:lpstr>
      <vt:lpstr>PowerPoint Presentation</vt:lpstr>
      <vt:lpstr>PowerPoint Presentation</vt:lpstr>
      <vt:lpstr>Constructors</vt:lpstr>
      <vt:lpstr>Default Constructors</vt:lpstr>
      <vt:lpstr>Conversion Constructors</vt:lpstr>
      <vt:lpstr>complx2.cpp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Rewriting average.cpp</vt:lpstr>
      <vt:lpstr>avggrade.cpp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Adelphi User</cp:lastModifiedBy>
  <cp:revision>15</cp:revision>
  <dcterms:created xsi:type="dcterms:W3CDTF">2012-10-21T15:51:29Z</dcterms:created>
  <dcterms:modified xsi:type="dcterms:W3CDTF">2014-10-27T04:46:45Z</dcterms:modified>
</cp:coreProperties>
</file>