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5"/>
  </p:notesMasterIdLst>
  <p:handoutMasterIdLst>
    <p:handoutMasterId r:id="rId46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3" d="100"/>
          <a:sy n="53" d="100"/>
        </p:scale>
        <p:origin x="-96" y="-3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4" d="100"/>
          <a:sy n="54" d="100"/>
        </p:scale>
        <p:origin x="-1662" y="-7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handoutMaster" Target="handoutMasters/handoutMaster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53FFAB-2CC9-479B-A6C9-351458AEFA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56949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C88B6B-33F3-42D4-83F3-1918D12E04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34486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4952D-5E54-485B-86F4-E7550C6DC5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48086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4952D-5E54-485B-86F4-E7550C6DC5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62153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4952D-5E54-485B-86F4-E7550C6DC5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7986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4952D-5E54-485B-86F4-E7550C6DC5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9574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4952D-5E54-485B-86F4-E7550C6DC5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79538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4952D-5E54-485B-86F4-E7550C6DC5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90153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4952D-5E54-485B-86F4-E7550C6DC5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60214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4952D-5E54-485B-86F4-E7550C6DC5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91284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4952D-5E54-485B-86F4-E7550C6DC5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59385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4952D-5E54-485B-86F4-E7550C6DC5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95265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4952D-5E54-485B-86F4-E7550C6DC5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91082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84952D-5E54-485B-86F4-E7550C6DC5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67478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Times New Roman" pitchFamily="18" charset="0"/>
          <a:ea typeface="+mj-ea"/>
          <a:cs typeface="Times New Roman" pitchFamily="18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CSC 270 – Survey of Programming Languages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C++ </a:t>
            </a:r>
            <a:r>
              <a:rPr lang="en-US" smtClean="0"/>
              <a:t>Lecture 3 </a:t>
            </a:r>
            <a:r>
              <a:rPr lang="en-US" dirty="0" smtClean="0"/>
              <a:t>- Introducing Objects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4394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	void write(void)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	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cout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&lt;&lt; name &lt;&lt; " is " &lt;&lt; age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			&lt;&lt; " years old." &lt;&lt;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endl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};</a:t>
            </a:r>
          </a:p>
          <a:p>
            <a:pPr marL="0" indent="0">
              <a:spcBef>
                <a:spcPts val="0"/>
              </a:spcBef>
              <a:buNone/>
            </a:pPr>
            <a:endParaRPr lang="en-US" sz="20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main(void)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oldguy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me;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me.read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me.write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return (0);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7955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Putting </a:t>
            </a:r>
            <a:r>
              <a:rPr lang="en-US" sz="3600" b="1" dirty="0" smtClean="0">
                <a:latin typeface="Courier New" pitchFamily="49" charset="0"/>
                <a:cs typeface="Courier New" pitchFamily="49" charset="0"/>
              </a:rPr>
              <a:t>public</a:t>
            </a:r>
            <a:r>
              <a:rPr lang="en-US" sz="3600" dirty="0" smtClean="0"/>
              <a:t> </a:t>
            </a:r>
            <a:r>
              <a:rPr lang="en-US" sz="4000" dirty="0" smtClean="0"/>
              <a:t>Before </a:t>
            </a:r>
            <a:r>
              <a:rPr lang="en-US" sz="3600" b="1" dirty="0" smtClean="0">
                <a:latin typeface="Courier New" pitchFamily="49" charset="0"/>
                <a:cs typeface="Courier New" pitchFamily="49" charset="0"/>
              </a:rPr>
              <a:t>private</a:t>
            </a:r>
            <a:endParaRPr lang="en-US" sz="40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spcBef>
                <a:spcPts val="600"/>
              </a:spcBef>
            </a:pPr>
            <a:r>
              <a:rPr lang="en-US" sz="2400" dirty="0" smtClean="0"/>
              <a:t>It is better to place the public members of the class before the private member because these are the ones that we want programmers to think in term of.</a:t>
            </a:r>
          </a:p>
          <a:p>
            <a:pPr>
              <a:spcBef>
                <a:spcPts val="600"/>
              </a:spcBef>
            </a:pPr>
            <a:r>
              <a:rPr lang="en-US" sz="2400" dirty="0" smtClean="0"/>
              <a:t>To ensure this, we place the keyword public at the top followed by the public members.</a:t>
            </a:r>
          </a:p>
          <a:p>
            <a:pPr>
              <a:spcBef>
                <a:spcPts val="600"/>
              </a:spcBef>
            </a:pPr>
            <a:r>
              <a:rPr lang="en-US" sz="2400" dirty="0" smtClean="0"/>
              <a:t>Below the public members, we place the word private followed by the private members.</a:t>
            </a:r>
          </a:p>
          <a:p>
            <a:pPr>
              <a:spcBef>
                <a:spcPts val="600"/>
              </a:spcBef>
            </a:pPr>
            <a:r>
              <a:rPr lang="en-US" sz="2400" dirty="0" smtClean="0"/>
              <a:t>We can write the body of the member function inside the declaration (if it’s short) or outside (where we must write</a:t>
            </a:r>
          </a:p>
          <a:p>
            <a:pPr marL="0" indent="0">
              <a:buNone/>
            </a:pPr>
            <a:r>
              <a:rPr lang="en-US" sz="2400" dirty="0" smtClean="0"/>
              <a:t>	</a:t>
            </a:r>
            <a:r>
              <a:rPr lang="en-US" sz="2000" i="1" dirty="0" err="1" smtClean="0">
                <a:latin typeface="Courier New" pitchFamily="49" charset="0"/>
                <a:cs typeface="Courier New" pitchFamily="49" charset="0"/>
              </a:rPr>
              <a:t>ClassName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::</a:t>
            </a:r>
            <a:r>
              <a:rPr lang="en-US" sz="2400" dirty="0" smtClean="0"/>
              <a:t> to indicate membership).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289303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/>
          </a:bodyPr>
          <a:lstStyle/>
          <a:p>
            <a:r>
              <a:rPr lang="en-US" sz="3200" b="1" dirty="0" smtClean="0">
                <a:latin typeface="Courier New" pitchFamily="49" charset="0"/>
                <a:cs typeface="Courier New" pitchFamily="49" charset="0"/>
              </a:rPr>
              <a:t>age11.cpp</a:t>
            </a:r>
            <a:endParaRPr lang="en-US" sz="32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#include &lt;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iostream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 marL="0" indent="0"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using namespace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std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endParaRPr lang="en-US" sz="2000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const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namelen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= 12;</a:t>
            </a:r>
          </a:p>
          <a:p>
            <a:pPr marL="0" indent="0">
              <a:buNone/>
            </a:pPr>
            <a:endParaRPr lang="en-US" sz="2000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oldguy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{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public: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	void read(void);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	void write(void);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private: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	char name[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namelen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];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age;</a:t>
            </a:r>
          </a:p>
          <a:p>
            <a:pPr marL="0" indent="0"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};</a:t>
            </a:r>
          </a:p>
        </p:txBody>
      </p:sp>
    </p:spTree>
    <p:extLst>
      <p:ext uri="{BB962C8B-B14F-4D97-AF65-F5344CB8AC3E}">
        <p14:creationId xmlns:p14="http://schemas.microsoft.com/office/powerpoint/2010/main" val="1585418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48006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oldguy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::read(void)</a:t>
            </a:r>
          </a:p>
          <a:p>
            <a:pPr marL="0" indent="0"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{ </a:t>
            </a:r>
          </a:p>
          <a:p>
            <a:pPr marL="0" indent="0"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cout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&lt;&lt; "What\'s your name\t?";</a:t>
            </a:r>
          </a:p>
          <a:p>
            <a:pPr marL="0" indent="0"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cin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&gt;&gt; name;</a:t>
            </a:r>
          </a:p>
          <a:p>
            <a:pPr marL="0" indent="0"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cout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&lt;&lt; "How old are you\t?";</a:t>
            </a:r>
          </a:p>
          <a:p>
            <a:pPr marL="0" indent="0"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cin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&gt;&gt; age;</a:t>
            </a:r>
          </a:p>
          <a:p>
            <a:pPr marL="0" indent="0"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oldguy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::write(void)</a:t>
            </a:r>
          </a:p>
          <a:p>
            <a:pPr marL="0" indent="0"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cout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&lt;&lt; name &lt;&lt; " is " &lt;&lt; age</a:t>
            </a:r>
          </a:p>
          <a:p>
            <a:pPr marL="0" indent="0"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		&lt;&lt; " years old." &lt;&lt;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endl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sz="2000" dirty="0" smtClean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7915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895600"/>
            <a:ext cx="8229600" cy="32305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main(void)</a:t>
            </a:r>
          </a:p>
          <a:p>
            <a:pPr marL="0" indent="0"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oldguy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me;</a:t>
            </a:r>
          </a:p>
          <a:p>
            <a:pPr marL="0" indent="0"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me.read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me.write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	return(0);</a:t>
            </a:r>
          </a:p>
          <a:p>
            <a:pPr marL="0" indent="0"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2000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1947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Member Functions and Parameters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14000"/>
              </a:lnSpc>
              <a:spcBef>
                <a:spcPts val="600"/>
              </a:spcBef>
            </a:pPr>
            <a:r>
              <a:rPr lang="en-US" dirty="0" smtClean="0"/>
              <a:t>Functions belonging to a class can have parameters, including other objects of the same class or different class.</a:t>
            </a:r>
          </a:p>
          <a:p>
            <a:pPr>
              <a:lnSpc>
                <a:spcPct val="114000"/>
              </a:lnSpc>
              <a:spcBef>
                <a:spcPts val="600"/>
              </a:spcBef>
            </a:pPr>
            <a:r>
              <a:rPr lang="en-US" dirty="0" smtClean="0"/>
              <a:t>If you pass as a parameter an object of the same class, you must use the name of the object when specifying its members.</a:t>
            </a:r>
          </a:p>
          <a:p>
            <a:pPr>
              <a:lnSpc>
                <a:spcPct val="114000"/>
              </a:lnSpc>
              <a:spcBef>
                <a:spcPts val="600"/>
              </a:spcBef>
            </a:pPr>
            <a:r>
              <a:rPr lang="en-US" dirty="0" smtClean="0"/>
              <a:t>E.g., 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y</a:t>
            </a:r>
            <a:r>
              <a:rPr lang="en-US" dirty="0" smtClean="0"/>
              <a:t> is an item in this object, </a:t>
            </a:r>
            <a:r>
              <a:rPr lang="en-US" sz="2800" b="1" dirty="0" err="1" smtClean="0">
                <a:latin typeface="Courier New" pitchFamily="49" charset="0"/>
                <a:cs typeface="Courier New" pitchFamily="49" charset="0"/>
              </a:rPr>
              <a:t>q.y</a:t>
            </a:r>
            <a:r>
              <a:rPr lang="en-US" dirty="0" smtClean="0"/>
              <a:t> is an item in object 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q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2311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/>
          </a:bodyPr>
          <a:lstStyle/>
          <a:p>
            <a:r>
              <a:rPr lang="en-US" sz="3200" b="1" dirty="0" smtClean="0">
                <a:latin typeface="Courier New" pitchFamily="49" charset="0"/>
                <a:cs typeface="Courier New" pitchFamily="49" charset="0"/>
              </a:rPr>
              <a:t>age12.cpp</a:t>
            </a:r>
            <a:endParaRPr lang="en-US" sz="32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5626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#include &lt;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iostream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 marL="0" indent="0"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using namespace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std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const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namelen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= 12;</a:t>
            </a:r>
          </a:p>
          <a:p>
            <a:pPr marL="0" indent="0">
              <a:buNone/>
            </a:pPr>
            <a:endParaRPr lang="en-US" sz="2000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// A class of object which contains name and age</a:t>
            </a:r>
          </a:p>
          <a:p>
            <a:pPr marL="0" indent="0"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oldguy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{</a:t>
            </a:r>
          </a:p>
          <a:p>
            <a:pPr marL="0" indent="0"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public:</a:t>
            </a:r>
          </a:p>
          <a:p>
            <a:pPr marL="0" indent="0"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	void read(void);</a:t>
            </a:r>
          </a:p>
          <a:p>
            <a:pPr marL="0" indent="0"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	void write(void);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bool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older(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oldguy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him);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bool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younger(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oldguy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him);</a:t>
            </a:r>
          </a:p>
          <a:p>
            <a:pPr marL="0" indent="0"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private:</a:t>
            </a:r>
          </a:p>
          <a:p>
            <a:pPr marL="0" indent="0"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	char name[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namelen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];</a:t>
            </a:r>
          </a:p>
          <a:p>
            <a:pPr marL="0" indent="0"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age;</a:t>
            </a:r>
          </a:p>
          <a:p>
            <a:pPr marL="0" indent="0"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};</a:t>
            </a:r>
          </a:p>
        </p:txBody>
      </p:sp>
    </p:spTree>
    <p:extLst>
      <p:ext uri="{BB962C8B-B14F-4D97-AF65-F5344CB8AC3E}">
        <p14:creationId xmlns:p14="http://schemas.microsoft.com/office/powerpoint/2010/main" val="1558145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// read() - Reads in name and age</a:t>
            </a:r>
          </a:p>
          <a:p>
            <a:pPr marL="0" indent="0"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oldguy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::read(void) </a:t>
            </a:r>
          </a:p>
          <a:p>
            <a:pPr marL="0" indent="0"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{ </a:t>
            </a:r>
          </a:p>
          <a:p>
            <a:pPr marL="0" indent="0"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cout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&lt;&lt; "What\'s your name\t?";</a:t>
            </a:r>
          </a:p>
          <a:p>
            <a:pPr marL="0" indent="0"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cin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&gt;&gt; name;</a:t>
            </a:r>
          </a:p>
          <a:p>
            <a:pPr marL="0" indent="0"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cout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&lt;&lt; "How old are you\t?";</a:t>
            </a:r>
          </a:p>
          <a:p>
            <a:pPr marL="0" indent="0"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cin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&gt;&gt; age;</a:t>
            </a:r>
          </a:p>
          <a:p>
            <a:pPr marL="0" indent="0"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// write() - Writes name and age</a:t>
            </a:r>
          </a:p>
          <a:p>
            <a:pPr marL="0" indent="0"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oldguy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::write(void)</a:t>
            </a:r>
          </a:p>
          <a:p>
            <a:pPr marL="0" indent="0"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cout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&lt;&lt; name &lt;&lt; " is " &lt;&lt; age</a:t>
            </a:r>
          </a:p>
          <a:p>
            <a:pPr marL="0" indent="0"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		&lt;&lt; " years old." &lt;&lt;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endl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2000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4069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8674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//older() - Returns true if this guy is older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//          Returns false if this guy is younger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//          or the same age</a:t>
            </a:r>
          </a:p>
          <a:p>
            <a:pPr marL="0" indent="0">
              <a:buNone/>
            </a:pP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bool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oldguy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::older(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oldguy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him)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	return(age &gt;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him.age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sz="20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//younger() - Returns true if this guy is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//            younger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//            Returns false if this guy is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//            older or the same age</a:t>
            </a:r>
          </a:p>
          <a:p>
            <a:pPr marL="0" indent="0">
              <a:buNone/>
            </a:pP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bool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oldguy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::younger(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oldguy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him)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	return(age &lt;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him.age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67018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main(void)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oldguy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me, him;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me.read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him.read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	if (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me.older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(him))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cout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&lt;&lt; "I\'m older." &lt;&lt;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endl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	else if (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me.younger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(him))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cout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&lt;&lt; "I\'m younger." &lt;&lt;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endl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	return(0);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0506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Object-Oriented Programming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i="1" dirty="0" smtClean="0"/>
              <a:t>Object-oriented programming</a:t>
            </a:r>
            <a:r>
              <a:rPr lang="en-US" dirty="0" smtClean="0"/>
              <a:t> (or </a:t>
            </a:r>
            <a:r>
              <a:rPr lang="en-US" b="1" i="1" dirty="0" smtClean="0"/>
              <a:t>OOP</a:t>
            </a:r>
            <a:r>
              <a:rPr lang="en-US" dirty="0" smtClean="0"/>
              <a:t>) attempts to allow the programmer to use data objects in ways that represent how they are viewed in the real world with less attention to the implementation method.</a:t>
            </a:r>
          </a:p>
          <a:p>
            <a:r>
              <a:rPr lang="en-US" dirty="0" smtClean="0"/>
              <a:t>An </a:t>
            </a:r>
            <a:r>
              <a:rPr lang="en-US" b="1" i="1" dirty="0" smtClean="0"/>
              <a:t>object</a:t>
            </a:r>
            <a:r>
              <a:rPr lang="en-US" dirty="0" smtClean="0"/>
              <a:t> is characterized by its name, its properties (values that it contains) and its methods (procedures and operations performed on it).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1268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Complex Numbers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Complex numbers are number of the type</a:t>
            </a:r>
          </a:p>
          <a:p>
            <a:pPr marL="0" indent="0">
              <a:buNone/>
            </a:pPr>
            <a:r>
              <a:rPr lang="en-US" dirty="0" smtClean="0"/>
              <a:t>	</a:t>
            </a:r>
            <a:r>
              <a:rPr lang="en-US" sz="2800" i="1" dirty="0" smtClean="0"/>
              <a:t>w = x + </a:t>
            </a:r>
            <a:r>
              <a:rPr lang="en-US" sz="2800" i="1" dirty="0" err="1" smtClean="0"/>
              <a:t>iy</a:t>
            </a:r>
            <a:endParaRPr lang="en-US" sz="2800" i="1" dirty="0" smtClean="0"/>
          </a:p>
          <a:p>
            <a:pPr marL="400050" lvl="1" indent="0">
              <a:buNone/>
            </a:pPr>
            <a:r>
              <a:rPr lang="en-US" sz="3200" dirty="0" smtClean="0"/>
              <a:t>where </a:t>
            </a:r>
            <a:r>
              <a:rPr lang="en-US" sz="3200" i="1" dirty="0" smtClean="0"/>
              <a:t>x</a:t>
            </a:r>
            <a:r>
              <a:rPr lang="en-US" sz="3200" dirty="0" smtClean="0"/>
              <a:t> and </a:t>
            </a:r>
            <a:r>
              <a:rPr lang="en-US" sz="3200" i="1" dirty="0" smtClean="0"/>
              <a:t>y</a:t>
            </a:r>
            <a:r>
              <a:rPr lang="en-US" sz="3200" dirty="0" smtClean="0"/>
              <a:t> are real and </a:t>
            </a:r>
            <a:r>
              <a:rPr lang="en-US" sz="3200" i="1" dirty="0" err="1" smtClean="0"/>
              <a:t>i</a:t>
            </a:r>
            <a:r>
              <a:rPr lang="en-US" sz="3200" dirty="0" smtClean="0"/>
              <a:t> is the square </a:t>
            </a:r>
            <a:r>
              <a:rPr lang="en-US" dirty="0" smtClean="0"/>
              <a:t>root of -1.</a:t>
            </a:r>
          </a:p>
          <a:p>
            <a:endParaRPr lang="en-US" dirty="0"/>
          </a:p>
          <a:p>
            <a:r>
              <a:rPr lang="en-US" dirty="0" smtClean="0"/>
              <a:t>We can define the operations addition, subtraction and multiplication.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1642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Complex Number Operations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0" i="0" u="none" strike="noStrike" baseline="0" dirty="0" smtClean="0">
                <a:latin typeface="Times New Roman"/>
              </a:rPr>
              <a:t>If our two complex numbers are u and v:</a:t>
            </a:r>
          </a:p>
          <a:p>
            <a:pPr lvl="1"/>
            <a:r>
              <a:rPr lang="en-US" b="0" i="1" u="none" strike="noStrike" baseline="0" dirty="0" smtClean="0">
                <a:latin typeface="Times New Roman"/>
              </a:rPr>
              <a:t>If w = u + v</a:t>
            </a:r>
          </a:p>
          <a:p>
            <a:pPr lvl="2"/>
            <a:r>
              <a:rPr lang="pl-PL" b="0" i="1" u="none" strike="noStrike" baseline="0" dirty="0" smtClean="0">
                <a:latin typeface="Times New Roman"/>
              </a:rPr>
              <a:t>Re w = Re u + Re v</a:t>
            </a:r>
          </a:p>
          <a:p>
            <a:pPr lvl="2"/>
            <a:r>
              <a:rPr lang="pl-PL" b="0" i="1" u="none" strike="noStrike" baseline="0" dirty="0" smtClean="0">
                <a:latin typeface="Times New Roman"/>
              </a:rPr>
              <a:t>Im W = Im u + Im v</a:t>
            </a:r>
          </a:p>
          <a:p>
            <a:pPr lvl="1"/>
            <a:r>
              <a:rPr lang="en-US" b="0" i="1" u="none" strike="noStrike" baseline="0" dirty="0" smtClean="0">
                <a:latin typeface="Times New Roman"/>
              </a:rPr>
              <a:t>If w = u - v</a:t>
            </a:r>
          </a:p>
          <a:p>
            <a:pPr lvl="2"/>
            <a:r>
              <a:rPr lang="pl-PL" b="0" i="1" u="none" strike="noStrike" baseline="0" dirty="0" smtClean="0">
                <a:latin typeface="Times New Roman"/>
              </a:rPr>
              <a:t>Re w = Re u - Re v</a:t>
            </a:r>
          </a:p>
          <a:p>
            <a:pPr lvl="2"/>
            <a:r>
              <a:rPr lang="pl-PL" b="0" i="1" u="none" strike="noStrike" baseline="0" dirty="0" smtClean="0">
                <a:latin typeface="Times New Roman"/>
              </a:rPr>
              <a:t>Im W = Im u - Im v</a:t>
            </a:r>
          </a:p>
          <a:p>
            <a:pPr lvl="1"/>
            <a:r>
              <a:rPr lang="en-US" b="0" i="1" u="none" strike="noStrike" baseline="0" dirty="0" smtClean="0">
                <a:latin typeface="Times New Roman"/>
              </a:rPr>
              <a:t>If w = u </a:t>
            </a:r>
            <a:r>
              <a:rPr lang="en-US" b="0" i="1" u="none" strike="noStrike" baseline="0" dirty="0" smtClean="0">
                <a:latin typeface="Symbol,Italic"/>
              </a:rPr>
              <a:t>· </a:t>
            </a:r>
            <a:r>
              <a:rPr lang="en-US" b="0" i="1" u="none" strike="noStrike" baseline="0" dirty="0" smtClean="0">
                <a:latin typeface="Times New Roman"/>
              </a:rPr>
              <a:t>v</a:t>
            </a:r>
          </a:p>
          <a:p>
            <a:pPr lvl="2"/>
            <a:r>
              <a:rPr lang="pl-PL" b="0" i="1" u="none" strike="noStrike" baseline="0" dirty="0" smtClean="0">
                <a:latin typeface="Times New Roman"/>
              </a:rPr>
              <a:t>Re w = Re u </a:t>
            </a:r>
            <a:r>
              <a:rPr lang="pl-PL" b="0" i="1" u="none" strike="noStrike" baseline="0" dirty="0" smtClean="0">
                <a:latin typeface="Symbol,Italic"/>
              </a:rPr>
              <a:t>· </a:t>
            </a:r>
            <a:r>
              <a:rPr lang="pl-PL" b="0" i="1" u="none" strike="noStrike" baseline="0" dirty="0" smtClean="0">
                <a:latin typeface="Times New Roman"/>
              </a:rPr>
              <a:t>Re v - Im u </a:t>
            </a:r>
            <a:r>
              <a:rPr lang="pl-PL" b="0" i="1" u="none" strike="noStrike" baseline="0" dirty="0" smtClean="0">
                <a:latin typeface="Symbol,Italic"/>
              </a:rPr>
              <a:t>· </a:t>
            </a:r>
            <a:r>
              <a:rPr lang="pl-PL" b="0" i="1" u="none" strike="noStrike" baseline="0" dirty="0" smtClean="0">
                <a:latin typeface="Times New Roman"/>
              </a:rPr>
              <a:t>Im v</a:t>
            </a:r>
          </a:p>
          <a:p>
            <a:pPr lvl="2"/>
            <a:r>
              <a:rPr lang="pl-PL" b="0" i="1" u="none" strike="noStrike" baseline="0" dirty="0" smtClean="0">
                <a:latin typeface="Times New Roman"/>
              </a:rPr>
              <a:t>Im w = Re u </a:t>
            </a:r>
            <a:r>
              <a:rPr lang="pl-PL" b="0" i="1" u="none" strike="noStrike" baseline="0" dirty="0" smtClean="0">
                <a:latin typeface="Symbol,Italic"/>
              </a:rPr>
              <a:t>· </a:t>
            </a:r>
            <a:r>
              <a:rPr lang="pl-PL" b="0" i="1" u="none" strike="noStrike" baseline="0" dirty="0" smtClean="0">
                <a:latin typeface="Times New Roman"/>
              </a:rPr>
              <a:t>Im v - Im u </a:t>
            </a:r>
            <a:r>
              <a:rPr lang="pl-PL" b="0" i="1" u="none" strike="noStrike" baseline="0" dirty="0" smtClean="0">
                <a:latin typeface="Symbol,Italic"/>
              </a:rPr>
              <a:t>· </a:t>
            </a:r>
            <a:r>
              <a:rPr lang="pl-PL" b="0" i="1" u="none" strike="noStrike" baseline="0" dirty="0" smtClean="0">
                <a:latin typeface="Times New Roman"/>
              </a:rPr>
              <a:t>Re v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6378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98438"/>
            <a:ext cx="8229600" cy="792162"/>
          </a:xfrm>
        </p:spPr>
        <p:txBody>
          <a:bodyPr>
            <a:normAutofit/>
          </a:bodyPr>
          <a:lstStyle/>
          <a:p>
            <a:r>
              <a:rPr lang="en-US" sz="3200" b="1" dirty="0" smtClean="0">
                <a:latin typeface="Courier New" pitchFamily="49" charset="0"/>
                <a:cs typeface="Courier New" pitchFamily="49" charset="0"/>
              </a:rPr>
              <a:t>complx1.cpp</a:t>
            </a:r>
            <a:endParaRPr lang="en-US" sz="32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1054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#include &lt;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iostream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using namespace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std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endParaRPr lang="en-US" sz="20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class complex {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public: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	void read(void);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	void write(void);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	complex add(complex v);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	complex sub(complex v);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	complex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mult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(complex v);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private: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	float real;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	float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imag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};</a:t>
            </a:r>
          </a:p>
        </p:txBody>
      </p:sp>
    </p:spTree>
    <p:extLst>
      <p:ext uri="{BB962C8B-B14F-4D97-AF65-F5344CB8AC3E}">
        <p14:creationId xmlns:p14="http://schemas.microsoft.com/office/powerpoint/2010/main" val="87385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7912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// read() - Read in a Complex value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void complex::read(void)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cout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&lt;&lt; "Real\t?";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cin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&gt;&gt; real;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cout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&lt;&lt; "Imaginary\t?";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cin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&gt;&gt;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imag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endParaRPr lang="en-US" sz="20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// write() - Write a complex value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void complex::write(void)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cout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&lt;&lt; '(' &lt;&lt; real &lt;&lt; ", " &lt;&lt;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imag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&lt;&lt; ')';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471735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61722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// add() - Returns the sum of this value + v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complex complex::add(complex v)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	complex w;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w.real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= real +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v.real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w.imag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imag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+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v.imag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	return(w);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// sub() - Returns the difference of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//         this value - v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complex complex::sub(complex v) 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	complex w;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w.real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= real -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v.real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w.imag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imag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-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v.imag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	return(w);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503290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41910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//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Mult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() - Returns the product of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//          this value times v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complex complex::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mult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(complex v)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	complex w;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w.real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= real *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v.real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-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imag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*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v.imag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w.imag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= real *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v.imag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-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imag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*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v.real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	return(w);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133718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1816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//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ComplexDemo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() - Demonstrate the complex class</a:t>
            </a:r>
          </a:p>
          <a:p>
            <a:pPr marL="0" indent="0">
              <a:buNone/>
            </a:pP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main(void)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	complex u, v, w;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u.read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v.read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	w =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u.add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(v);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w.write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	w =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u.sub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(v);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w.write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	w =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u.mult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(v);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w.write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	return(0);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9699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Constructors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14000"/>
              </a:lnSpc>
              <a:spcBef>
                <a:spcPts val="600"/>
              </a:spcBef>
            </a:pPr>
            <a:r>
              <a:rPr lang="en-US" dirty="0" smtClean="0"/>
              <a:t>Sometimes we need an object to have some initial values set when we define it. This can be done implicitly by writing a constructor.</a:t>
            </a:r>
          </a:p>
          <a:p>
            <a:pPr>
              <a:lnSpc>
                <a:spcPct val="114000"/>
              </a:lnSpc>
              <a:spcBef>
                <a:spcPts val="600"/>
              </a:spcBef>
            </a:pPr>
            <a:r>
              <a:rPr lang="en-US" dirty="0" smtClean="0"/>
              <a:t>Constructors are called automatically when the program enters the function where the object is declared.</a:t>
            </a:r>
          </a:p>
          <a:p>
            <a:pPr>
              <a:lnSpc>
                <a:spcPct val="114000"/>
              </a:lnSpc>
              <a:spcBef>
                <a:spcPts val="600"/>
              </a:spcBef>
            </a:pPr>
            <a:r>
              <a:rPr lang="en-US" dirty="0" smtClean="0"/>
              <a:t>Constructors share a name with the class and  have no result type, not even void.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2631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Default Constructors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2514600"/>
          </a:xfrm>
        </p:spPr>
        <p:txBody>
          <a:bodyPr/>
          <a:lstStyle/>
          <a:p>
            <a:r>
              <a:rPr lang="en-US" dirty="0" smtClean="0"/>
              <a:t>If an object is declared without any parameters, the default constructor is called.</a:t>
            </a:r>
          </a:p>
          <a:p>
            <a:r>
              <a:rPr lang="en-US" dirty="0" smtClean="0"/>
              <a:t>A default constructor has no parameters.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9544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Conversion Constructors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Thus, a conversion constructor </a:t>
            </a:r>
            <a:r>
              <a:rPr lang="en-US" dirty="0" smtClean="0"/>
              <a:t>initializes </a:t>
            </a:r>
            <a:r>
              <a:rPr lang="en-US" dirty="0" smtClean="0"/>
              <a:t>some or all of the values within the object.</a:t>
            </a:r>
          </a:p>
          <a:p>
            <a:r>
              <a:rPr lang="en-US" dirty="0" smtClean="0"/>
              <a:t>To use a conversion constructor, an object must be declared including (in parentheses) the initial values:</a:t>
            </a:r>
          </a:p>
          <a:p>
            <a:pPr marL="400050" lvl="1" indent="0">
              <a:buNone/>
            </a:pP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MyClass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MyObject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(2, "name");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2475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Principles of OOP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dirty="0" smtClean="0"/>
              <a:t>There are four main principles of OOP:</a:t>
            </a:r>
          </a:p>
          <a:p>
            <a:r>
              <a:rPr lang="en-US" sz="2400" b="1" i="1" u="sng" dirty="0" smtClean="0"/>
              <a:t>Data Abstraction </a:t>
            </a:r>
            <a:r>
              <a:rPr lang="en-US" sz="2400" dirty="0" smtClean="0"/>
              <a:t>- our main concern is what data represents and not how it is implemented.</a:t>
            </a:r>
          </a:p>
          <a:p>
            <a:r>
              <a:rPr lang="en-US" sz="2400" b="1" i="1" u="sng" dirty="0" smtClean="0"/>
              <a:t>Encapsulation</a:t>
            </a:r>
            <a:r>
              <a:rPr lang="en-US" sz="2400" dirty="0" smtClean="0"/>
              <a:t> - Private information about an object ought not be available the outside world and used only in </a:t>
            </a:r>
            <a:r>
              <a:rPr lang="en-US" sz="2400" dirty="0" err="1" smtClean="0"/>
              <a:t>prespecified</a:t>
            </a:r>
            <a:r>
              <a:rPr lang="en-US" sz="2400" dirty="0" smtClean="0"/>
              <a:t> ways.</a:t>
            </a:r>
          </a:p>
          <a:p>
            <a:r>
              <a:rPr lang="en-US" sz="2400" b="1" i="1" u="sng" dirty="0" smtClean="0"/>
              <a:t>Polymorphism</a:t>
            </a:r>
            <a:r>
              <a:rPr lang="en-US" sz="2400" dirty="0" smtClean="0"/>
              <a:t> - There may be more than version of a given function, where the different functions share a name but have different parameter lists</a:t>
            </a:r>
          </a:p>
          <a:p>
            <a:r>
              <a:rPr lang="en-US" sz="2400" b="1" i="1" u="sng" dirty="0" smtClean="0"/>
              <a:t>Inheritance</a:t>
            </a:r>
            <a:r>
              <a:rPr lang="en-US" sz="2400" dirty="0" smtClean="0"/>
              <a:t> - New classes of objects can be built from other classes of objects.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661990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/>
          </a:bodyPr>
          <a:lstStyle/>
          <a:p>
            <a:r>
              <a:rPr lang="en-US" sz="3200" b="1" dirty="0" smtClean="0">
                <a:latin typeface="Courier New" pitchFamily="49" charset="0"/>
                <a:cs typeface="Courier New" pitchFamily="49" charset="0"/>
              </a:rPr>
              <a:t>complx2.cpp</a:t>
            </a:r>
            <a:endParaRPr lang="en-US" sz="32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7912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#include &lt;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iostream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 marL="0" indent="0"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using namespace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std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class complex {</a:t>
            </a:r>
          </a:p>
          <a:p>
            <a:pPr marL="0" indent="0"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public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: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	complex(void);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	complex(float a, float b);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	complex(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a,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b);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void  read(void);</a:t>
            </a:r>
          </a:p>
          <a:p>
            <a:pPr marL="0" indent="0"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	void  write(void);</a:t>
            </a:r>
          </a:p>
          <a:p>
            <a:pPr marL="0" indent="0"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	complex add(complex v);</a:t>
            </a:r>
          </a:p>
          <a:p>
            <a:pPr marL="0" indent="0"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	complex sub(complex v);</a:t>
            </a:r>
          </a:p>
          <a:p>
            <a:pPr marL="0" indent="0"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	complex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mult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(complex v);</a:t>
            </a:r>
            <a:endParaRPr lang="en-US" sz="20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sz="2000" dirty="0" smtClean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6969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8674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private:</a:t>
            </a:r>
          </a:p>
          <a:p>
            <a:pPr marL="0" indent="0"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	float real;</a:t>
            </a:r>
          </a:p>
          <a:p>
            <a:pPr marL="0" indent="0"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	float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imag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};</a:t>
            </a:r>
          </a:p>
          <a:p>
            <a:pPr marL="0" indent="0">
              <a:buNone/>
            </a:pPr>
            <a:endParaRPr lang="en-US" sz="20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// complex() - A Default Constructor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complex::complex(void)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	real =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imag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= 0.0;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// complex() - A Conversion Constructor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complex::complex(float a, float b)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	real = a;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imag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= b;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sz="2000" b="1" dirty="0" smtClean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8281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689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// complex() - A Conversion Constructor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complex::complex(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a,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b)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	real = (float) a;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imag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= (float) b;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sz="2000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// read() - Read in a Complex value</a:t>
            </a:r>
          </a:p>
          <a:p>
            <a:pPr marL="0" indent="0"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void complex::read(void)</a:t>
            </a:r>
          </a:p>
          <a:p>
            <a:pPr marL="0" indent="0"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cout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&lt;&lt; "Real\t?";</a:t>
            </a:r>
          </a:p>
          <a:p>
            <a:pPr marL="0" indent="0"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cin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&gt;&gt; real;</a:t>
            </a:r>
          </a:p>
          <a:p>
            <a:pPr marL="0" indent="0"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cout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&lt;&lt; "Imaginary\t?";</a:t>
            </a:r>
          </a:p>
          <a:p>
            <a:pPr marL="0" indent="0"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cin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&gt;&gt;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imag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674821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689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// write() - Write a complex value</a:t>
            </a:r>
          </a:p>
          <a:p>
            <a:pPr marL="0" indent="0"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void complex::write(void)</a:t>
            </a:r>
          </a:p>
          <a:p>
            <a:pPr marL="0" indent="0"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cout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&lt;&lt; '(' &lt;&lt; real &lt;&lt; ", " &lt;&lt;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imag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&lt;&lt; ')';</a:t>
            </a:r>
          </a:p>
          <a:p>
            <a:pPr marL="0" indent="0"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sz="2000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// add() - Returns the sum of this value + v</a:t>
            </a:r>
          </a:p>
          <a:p>
            <a:pPr marL="0" indent="0"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complex complex::add(complex v)</a:t>
            </a:r>
          </a:p>
          <a:p>
            <a:pPr marL="0" indent="0"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	complex w;</a:t>
            </a:r>
          </a:p>
          <a:p>
            <a:pPr marL="0" indent="0"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w.real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= real +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v.real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w.imag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imag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+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v.imag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	return(w);</a:t>
            </a:r>
          </a:p>
          <a:p>
            <a:pPr marL="0" indent="0"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4060320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1"/>
            <a:ext cx="8229600" cy="38862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// sub() - Returns the difference of</a:t>
            </a:r>
          </a:p>
          <a:p>
            <a:pPr marL="0" indent="0"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//         this value - v</a:t>
            </a:r>
          </a:p>
          <a:p>
            <a:pPr marL="0" indent="0"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complex complex::sub(complex v)</a:t>
            </a:r>
          </a:p>
          <a:p>
            <a:pPr marL="0" indent="0"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     complex w;</a:t>
            </a:r>
          </a:p>
          <a:p>
            <a:pPr marL="0" indent="0"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w.real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= real -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v.real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w.imag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imag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-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v.imag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     return(w);</a:t>
            </a:r>
          </a:p>
          <a:p>
            <a:pPr marL="0" indent="0"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029882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1"/>
            <a:ext cx="8229600" cy="35052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//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mult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() - Returns the product of</a:t>
            </a:r>
          </a:p>
          <a:p>
            <a:pPr marL="0" indent="0"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//          this value times v</a:t>
            </a:r>
          </a:p>
          <a:p>
            <a:pPr marL="0" indent="0"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complex complex::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mult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(complex v)</a:t>
            </a:r>
          </a:p>
          <a:p>
            <a:pPr marL="0" indent="0"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	complex w;</a:t>
            </a:r>
          </a:p>
          <a:p>
            <a:pPr marL="0" indent="0"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w.real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= real *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v.real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-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imag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*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v.imag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w.imag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= real *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v.imag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-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imag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*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v.real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	return(w);</a:t>
            </a:r>
          </a:p>
          <a:p>
            <a:pPr marL="0" indent="0"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4190755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689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//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ComplexDemo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() - Demonstrate the complex class</a:t>
            </a:r>
          </a:p>
          <a:p>
            <a:pPr marL="0" indent="0">
              <a:buNone/>
            </a:pP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main(void)</a:t>
            </a:r>
          </a:p>
          <a:p>
            <a:pPr marL="0" indent="0"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	complex u(1, 1), v, w;</a:t>
            </a:r>
          </a:p>
          <a:p>
            <a:pPr marL="0" indent="0"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v.read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	w =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u.add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(v);</a:t>
            </a:r>
          </a:p>
          <a:p>
            <a:pPr marL="0" indent="0"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w.write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	w =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u.sub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(v);</a:t>
            </a:r>
          </a:p>
          <a:p>
            <a:pPr marL="0" indent="0"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w.write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	w =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u.mult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(v);</a:t>
            </a:r>
          </a:p>
          <a:p>
            <a:pPr marL="0" indent="0"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w.write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	return(0);</a:t>
            </a:r>
          </a:p>
          <a:p>
            <a:pPr marL="0" indent="0"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2000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3250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Rewriting </a:t>
            </a:r>
            <a:r>
              <a:rPr lang="en-US" sz="4000" b="1" dirty="0" smtClean="0">
                <a:latin typeface="Courier New" pitchFamily="49" charset="0"/>
                <a:cs typeface="Courier New" pitchFamily="49" charset="0"/>
              </a:rPr>
              <a:t>average.cpp</a:t>
            </a:r>
            <a:endParaRPr lang="en-US" sz="40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Let’s rewrite average so that it is an object with the private data items (first and last name and four exam grades in an array) and three functions  (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read</a:t>
            </a:r>
            <a:r>
              <a:rPr lang="en-US" dirty="0" smtClean="0"/>
              <a:t>, 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write</a:t>
            </a:r>
            <a:r>
              <a:rPr lang="en-US" sz="2800" dirty="0" smtClean="0"/>
              <a:t> </a:t>
            </a:r>
            <a:r>
              <a:rPr lang="en-US" dirty="0" smtClean="0"/>
              <a:t>and </a:t>
            </a:r>
            <a:r>
              <a:rPr lang="en-US" sz="2800" b="1" dirty="0" err="1" smtClean="0">
                <a:latin typeface="Courier New" pitchFamily="49" charset="0"/>
                <a:cs typeface="Courier New" pitchFamily="49" charset="0"/>
              </a:rPr>
              <a:t>findaverage</a:t>
            </a:r>
            <a:r>
              <a:rPr lang="en-US" dirty="0" smtClean="0"/>
              <a:t>).</a:t>
            </a:r>
          </a:p>
          <a:p>
            <a:r>
              <a:rPr lang="en-US" dirty="0" smtClean="0"/>
              <a:t>By writing two versions of write (one with the average, one without), we overload the function.  It will choose the one matching the parameter list.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8631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/>
          </a:bodyPr>
          <a:lstStyle/>
          <a:p>
            <a:r>
              <a:rPr lang="en-US" sz="3200" b="1" dirty="0" smtClean="0">
                <a:latin typeface="Courier New" pitchFamily="49" charset="0"/>
                <a:cs typeface="Courier New" pitchFamily="49" charset="0"/>
              </a:rPr>
              <a:t>avggrade.cpp</a:t>
            </a:r>
            <a:endParaRPr lang="en-US" sz="32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334000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#include &lt;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iostream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 marL="0" indent="0">
              <a:spcBef>
                <a:spcPts val="0"/>
              </a:spcBef>
              <a:buNone/>
            </a:pPr>
            <a:endParaRPr lang="en-US" sz="2000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using namespace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std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spcBef>
                <a:spcPts val="0"/>
              </a:spcBef>
              <a:buNone/>
            </a:pPr>
            <a:endParaRPr lang="en-US" sz="2000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const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namelen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= 15,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numexams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= 4;</a:t>
            </a:r>
          </a:p>
          <a:p>
            <a:pPr marL="0" indent="0">
              <a:spcBef>
                <a:spcPts val="0"/>
              </a:spcBef>
              <a:buNone/>
            </a:pPr>
            <a:endParaRPr lang="en-US" sz="20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class student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public: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	void read(void);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	void write(void);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	void write(float average);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	float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findaverage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(void);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private: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	char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firstname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[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namelen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],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lastname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[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namelen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];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exam[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numexams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];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};</a:t>
            </a:r>
          </a:p>
        </p:txBody>
      </p:sp>
    </p:spTree>
    <p:extLst>
      <p:ext uri="{BB962C8B-B14F-4D97-AF65-F5344CB8AC3E}">
        <p14:creationId xmlns:p14="http://schemas.microsoft.com/office/powerpoint/2010/main" val="1187006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40363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// read() - Read the input about the student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void student::read(void)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{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cout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&lt;&lt; "First name\t?";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cin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&gt;&gt;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firstname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cout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&lt;&lt; "Last name\t?";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cin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&gt;&gt;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lastname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	for (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= 0;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&lt;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numexams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;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++)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cout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&lt;&lt; "Enter grade for exam #"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			&lt;&lt; i+1 &lt;&lt; "\t?";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cin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&gt;&gt; exam[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];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366179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Defining A Class of Objects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Defining a class of objects is similar to defining a type of structure, except that we can add functions as well as variables.</a:t>
            </a:r>
          </a:p>
          <a:p>
            <a:r>
              <a:rPr lang="en-US" dirty="0" smtClean="0"/>
              <a:t>By default, any item include is </a:t>
            </a:r>
            <a:r>
              <a:rPr lang="en-US" b="1" i="1" u="sng" dirty="0" smtClean="0"/>
              <a:t>private</a:t>
            </a:r>
            <a:r>
              <a:rPr lang="en-US" dirty="0" smtClean="0"/>
              <a:t> (available only to functions within the class of objects) unless we include the keyword 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public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5936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3200400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//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FindAverage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() - Returns the average of n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//                 exam scores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float student::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findaverage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(void)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{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, sum = 0;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	for (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= 0;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&lt;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numexams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;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++)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	sum += exam[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];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	return((float) sum/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numexams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spcBef>
                <a:spcPts val="0"/>
              </a:spcBef>
              <a:buNone/>
            </a:pPr>
            <a:endParaRPr lang="en-US" sz="2000" b="1" dirty="0" smtClean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2359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40363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//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WriteStudent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() - Print the data about the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//                  student without the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//                  average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void student::write(void)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cout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&lt;&lt;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firstname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&lt;&lt; ' ' &lt;&lt;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lastname</a:t>
            </a:r>
            <a:endParaRPr lang="en-US" sz="20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		&lt;&lt; " scored : " &lt;&lt;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endl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	for (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= 0;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&lt;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numexams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;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++)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cout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&lt;&lt; exam[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] &lt;&lt;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endl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05984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40363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//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WriteStudent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() - Print the data about the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// student including the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// average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void student::write(float average)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cout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&lt;&lt;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firstname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&lt;&lt; ' ' &lt;&lt;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lastname</a:t>
            </a:r>
            <a:endParaRPr lang="en-US" sz="20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		&lt;&lt; " scored : " &lt;&lt;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endl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	for (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= 0;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&lt;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numexams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;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++)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cout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&lt;&lt; exam[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] &lt;&lt; '\t';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cout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&lt;&lt; "\n\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twhich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resulted in an average of "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		&lt;&lt; average &lt;&lt;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endl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spcBef>
                <a:spcPts val="0"/>
              </a:spcBef>
              <a:buNone/>
            </a:pPr>
            <a:endParaRPr lang="en-US" sz="2000" b="1" dirty="0" smtClean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1177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40363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//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AvgGrade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() - Averages the grades on n exams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main(void)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student s;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	float average;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	// Read the students name and test scores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s.read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	// Find the average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average =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s.findaverage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	// Print the results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s.write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(average);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	return(0);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2000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4728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Syntax For a Class Definition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3500" b="0" i="0" u="none" strike="noStrike" baseline="0" dirty="0" smtClean="0">
                <a:latin typeface="Times New Roman"/>
              </a:rPr>
              <a:t>The syntax is:</a:t>
            </a:r>
          </a:p>
          <a:p>
            <a:pPr marL="0" indent="0">
              <a:buNone/>
            </a:pPr>
            <a:r>
              <a:rPr lang="en-US" sz="2800" b="1" i="0" u="none" strike="noStrike" baseline="0" dirty="0" smtClean="0">
                <a:latin typeface="Courier New"/>
              </a:rPr>
              <a:t>	</a:t>
            </a:r>
            <a:r>
              <a:rPr lang="en-US" sz="2600" b="1" i="0" u="none" strike="noStrike" baseline="0" dirty="0" smtClean="0">
                <a:latin typeface="Courier New"/>
              </a:rPr>
              <a:t>class </a:t>
            </a:r>
            <a:r>
              <a:rPr lang="en-US" sz="3000" b="0" i="1" u="none" strike="noStrike" baseline="0" dirty="0" err="1" smtClean="0">
                <a:latin typeface="Times New Roman"/>
              </a:rPr>
              <a:t>classname</a:t>
            </a:r>
            <a:r>
              <a:rPr lang="en-US" sz="3000" b="0" i="1" u="none" strike="noStrike" baseline="0" dirty="0" smtClean="0">
                <a:latin typeface="Times New Roman"/>
              </a:rPr>
              <a:t> </a:t>
            </a:r>
            <a:r>
              <a:rPr lang="en-US" sz="2600" b="1" i="0" u="none" strike="noStrike" baseline="0" dirty="0" smtClean="0">
                <a:latin typeface="Courier New"/>
              </a:rPr>
              <a:t>{</a:t>
            </a:r>
            <a:endParaRPr lang="en-US" sz="2800" b="1" i="0" u="none" strike="noStrike" baseline="0" dirty="0" smtClean="0">
              <a:latin typeface="Courier New"/>
            </a:endParaRPr>
          </a:p>
          <a:p>
            <a:pPr marL="0" indent="0">
              <a:buNone/>
            </a:pPr>
            <a:r>
              <a:rPr lang="en-US" sz="2800" b="1" i="0" u="none" strike="noStrike" baseline="0" dirty="0" smtClean="0">
                <a:latin typeface="Courier New"/>
              </a:rPr>
              <a:t>	</a:t>
            </a:r>
            <a:r>
              <a:rPr lang="en-US" sz="2600" b="1" i="0" u="none" strike="noStrike" baseline="0" dirty="0" smtClean="0">
                <a:latin typeface="Courier New"/>
              </a:rPr>
              <a:t>public:</a:t>
            </a:r>
          </a:p>
          <a:p>
            <a:pPr marL="0" indent="0">
              <a:buNone/>
            </a:pPr>
            <a:r>
              <a:rPr lang="en-US" b="0" i="1" u="none" strike="noStrike" baseline="0" dirty="0" smtClean="0">
                <a:latin typeface="Times New Roman"/>
              </a:rPr>
              <a:t>		</a:t>
            </a:r>
            <a:r>
              <a:rPr lang="en-US" sz="3000" b="0" i="1" u="none" strike="noStrike" baseline="0" dirty="0" smtClean="0">
                <a:latin typeface="Times New Roman"/>
              </a:rPr>
              <a:t>declarations for public functions and</a:t>
            </a:r>
          </a:p>
          <a:p>
            <a:pPr marL="0" indent="0">
              <a:buNone/>
            </a:pPr>
            <a:r>
              <a:rPr lang="en-US" sz="3000" b="0" i="1" u="none" strike="noStrike" baseline="0" dirty="0" smtClean="0">
                <a:latin typeface="Times New Roman"/>
              </a:rPr>
              <a:t>		variables</a:t>
            </a:r>
          </a:p>
          <a:p>
            <a:pPr marL="0" indent="0">
              <a:buNone/>
            </a:pPr>
            <a:r>
              <a:rPr lang="en-US" sz="2800" b="1" i="0" u="none" strike="noStrike" baseline="0" dirty="0" smtClean="0">
                <a:latin typeface="Courier New"/>
              </a:rPr>
              <a:t>	</a:t>
            </a:r>
            <a:r>
              <a:rPr lang="en-US" sz="2600" b="1" i="0" u="none" strike="noStrike" baseline="0" dirty="0" smtClean="0">
                <a:latin typeface="Courier New"/>
              </a:rPr>
              <a:t>private:</a:t>
            </a:r>
          </a:p>
          <a:p>
            <a:pPr marL="0" indent="0">
              <a:buNone/>
            </a:pPr>
            <a:r>
              <a:rPr lang="en-US" b="0" i="1" u="none" strike="noStrike" baseline="0" dirty="0" smtClean="0">
                <a:latin typeface="Times New Roman"/>
              </a:rPr>
              <a:t>		</a:t>
            </a:r>
            <a:r>
              <a:rPr lang="en-US" sz="3000" b="0" i="1" u="none" strike="noStrike" baseline="0" dirty="0" smtClean="0">
                <a:latin typeface="Times New Roman"/>
              </a:rPr>
              <a:t>declarations for private functions and</a:t>
            </a:r>
          </a:p>
          <a:p>
            <a:pPr marL="0" indent="0">
              <a:buNone/>
            </a:pPr>
            <a:r>
              <a:rPr lang="en-US" sz="3000" b="0" i="1" u="none" strike="noStrike" baseline="0" dirty="0" smtClean="0">
                <a:latin typeface="Times New Roman"/>
              </a:rPr>
              <a:t>		variables</a:t>
            </a:r>
          </a:p>
          <a:p>
            <a:pPr marL="0" indent="0">
              <a:buNone/>
            </a:pPr>
            <a:r>
              <a:rPr lang="en-US" sz="2800" b="1" i="0" u="none" strike="noStrike" baseline="0" dirty="0" smtClean="0">
                <a:latin typeface="Courier New"/>
              </a:rPr>
              <a:t>	</a:t>
            </a:r>
            <a:r>
              <a:rPr lang="en-US" sz="2600" b="1" i="0" u="none" strike="noStrike" baseline="0" dirty="0" smtClean="0">
                <a:latin typeface="Courier New"/>
              </a:rPr>
              <a:t>};</a:t>
            </a: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521558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of a Class definition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2800" b="1" i="0" u="none" strike="noStrike" baseline="0" dirty="0" smtClean="0">
                <a:latin typeface="Courier New"/>
              </a:rPr>
              <a:t>class point {</a:t>
            </a:r>
          </a:p>
          <a:p>
            <a:pPr marL="0" indent="0">
              <a:buNone/>
            </a:pPr>
            <a:r>
              <a:rPr lang="en-US" sz="2800" b="1" i="0" u="none" strike="noStrike" baseline="0" dirty="0" smtClean="0">
                <a:latin typeface="Courier New"/>
              </a:rPr>
              <a:t>public:</a:t>
            </a:r>
          </a:p>
          <a:p>
            <a:pPr marL="400050" lvl="1" indent="0">
              <a:buNone/>
            </a:pPr>
            <a:r>
              <a:rPr lang="en-US" b="1" i="0" u="none" strike="noStrike" baseline="0" dirty="0" smtClean="0">
                <a:latin typeface="Courier New"/>
              </a:rPr>
              <a:t>void read(void);</a:t>
            </a:r>
          </a:p>
          <a:p>
            <a:pPr marL="400050" lvl="1" indent="0">
              <a:buNone/>
            </a:pPr>
            <a:r>
              <a:rPr lang="en-US" b="1" i="0" u="none" strike="noStrike" baseline="0" dirty="0" smtClean="0">
                <a:latin typeface="Courier New"/>
              </a:rPr>
              <a:t>void write(void);</a:t>
            </a:r>
          </a:p>
          <a:p>
            <a:pPr marL="400050" lvl="1" indent="0">
              <a:buNone/>
            </a:pPr>
            <a:r>
              <a:rPr lang="en-US" b="1" i="0" u="none" strike="noStrike" baseline="0" dirty="0" smtClean="0">
                <a:latin typeface="Courier New"/>
              </a:rPr>
              <a:t>float distance(void);</a:t>
            </a:r>
          </a:p>
          <a:p>
            <a:pPr marL="400050" lvl="1" indent="0">
              <a:buNone/>
            </a:pPr>
            <a:r>
              <a:rPr lang="en-US" b="1" i="0" u="none" strike="noStrike" baseline="0" dirty="0" smtClean="0">
                <a:latin typeface="Courier New"/>
              </a:rPr>
              <a:t>float distance(point p);</a:t>
            </a:r>
          </a:p>
          <a:p>
            <a:pPr marL="0" indent="0">
              <a:buNone/>
            </a:pPr>
            <a:r>
              <a:rPr lang="en-US" sz="2800" b="1" i="0" u="none" strike="noStrike" baseline="0" dirty="0" smtClean="0">
                <a:latin typeface="Courier New"/>
              </a:rPr>
              <a:t>private:</a:t>
            </a:r>
          </a:p>
          <a:p>
            <a:pPr marL="400050" lvl="1" indent="0">
              <a:buNone/>
            </a:pPr>
            <a:r>
              <a:rPr lang="en-US" b="1" i="0" u="none" strike="noStrike" baseline="0" dirty="0" smtClean="0">
                <a:latin typeface="Courier New"/>
              </a:rPr>
              <a:t>float x, y;</a:t>
            </a:r>
          </a:p>
          <a:p>
            <a:pPr marL="0" indent="0">
              <a:buNone/>
            </a:pPr>
            <a:r>
              <a:rPr lang="en-US" sz="2800" b="1" i="0" u="none" strike="noStrike" baseline="0" dirty="0" smtClean="0">
                <a:latin typeface="Courier New"/>
              </a:rPr>
              <a:t>};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236591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Writing a Class Function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895600"/>
            <a:ext cx="8229600" cy="323056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dirty="0">
                <a:latin typeface="Courier New"/>
              </a:rPr>
              <a:t>float point::distance(void)</a:t>
            </a:r>
          </a:p>
          <a:p>
            <a:pPr marL="0" indent="0">
              <a:buNone/>
            </a:pPr>
            <a:r>
              <a:rPr lang="en-US" b="1" dirty="0">
                <a:latin typeface="Courier New"/>
              </a:rPr>
              <a:t>{</a:t>
            </a:r>
          </a:p>
          <a:p>
            <a:pPr marL="0" indent="0">
              <a:buNone/>
            </a:pPr>
            <a:r>
              <a:rPr lang="en-US" b="1" dirty="0" smtClean="0">
                <a:latin typeface="Courier New"/>
              </a:rPr>
              <a:t>	float </a:t>
            </a:r>
            <a:r>
              <a:rPr lang="en-US" b="1" dirty="0">
                <a:latin typeface="Courier New"/>
              </a:rPr>
              <a:t>a;</a:t>
            </a:r>
          </a:p>
          <a:p>
            <a:pPr marL="0" indent="0">
              <a:buNone/>
            </a:pPr>
            <a:r>
              <a:rPr lang="es-ES" b="1" dirty="0" smtClean="0">
                <a:latin typeface="Courier New"/>
              </a:rPr>
              <a:t>	a </a:t>
            </a:r>
            <a:r>
              <a:rPr lang="es-ES" b="1" dirty="0">
                <a:latin typeface="Courier New"/>
              </a:rPr>
              <a:t>= </a:t>
            </a:r>
            <a:r>
              <a:rPr lang="es-ES" b="1" dirty="0" err="1">
                <a:latin typeface="Courier New"/>
              </a:rPr>
              <a:t>sqrt</a:t>
            </a:r>
            <a:r>
              <a:rPr lang="es-ES" b="1" dirty="0">
                <a:latin typeface="Courier New"/>
              </a:rPr>
              <a:t>(x * x + y * y);</a:t>
            </a:r>
          </a:p>
          <a:p>
            <a:pPr marL="0" indent="0">
              <a:buNone/>
            </a:pPr>
            <a:r>
              <a:rPr lang="en-US" b="1" dirty="0" smtClean="0">
                <a:latin typeface="Courier New"/>
              </a:rPr>
              <a:t>	return(a</a:t>
            </a:r>
            <a:r>
              <a:rPr lang="en-US" b="1" dirty="0">
                <a:latin typeface="Courier New"/>
              </a:rPr>
              <a:t>);</a:t>
            </a:r>
          </a:p>
          <a:p>
            <a:pPr marL="0" indent="0">
              <a:buNone/>
            </a:pPr>
            <a:r>
              <a:rPr lang="en-US" b="1" dirty="0">
                <a:latin typeface="Courier New"/>
              </a:rPr>
              <a:t>}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5181600" y="1447800"/>
            <a:ext cx="3200400" cy="1143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class name goes here</a:t>
            </a:r>
            <a:endParaRPr lang="en-US" sz="24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6" name="Straight Arrow Connector 5"/>
          <p:cNvCxnSpPr/>
          <p:nvPr/>
        </p:nvCxnSpPr>
        <p:spPr>
          <a:xfrm flipH="1">
            <a:off x="2362200" y="2019300"/>
            <a:ext cx="533400" cy="876300"/>
          </a:xfrm>
          <a:prstGeom prst="straightConnector1">
            <a:avLst/>
          </a:prstGeom>
          <a:ln w="158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2895600" y="2019300"/>
            <a:ext cx="2133600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4267200" y="5638800"/>
            <a:ext cx="4520853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assumed to be the class properties</a:t>
            </a:r>
            <a:endParaRPr lang="en-US" sz="2400" i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1" name="Straight Arrow Connector 10"/>
          <p:cNvCxnSpPr/>
          <p:nvPr/>
        </p:nvCxnSpPr>
        <p:spPr>
          <a:xfrm flipH="1" flipV="1">
            <a:off x="4876800" y="5029200"/>
            <a:ext cx="304800" cy="533400"/>
          </a:xfrm>
          <a:prstGeom prst="straightConnector1">
            <a:avLst/>
          </a:prstGeom>
          <a:ln w="158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H="1" flipV="1">
            <a:off x="5791200" y="5029200"/>
            <a:ext cx="152400" cy="533400"/>
          </a:xfrm>
          <a:prstGeom prst="straightConnector1">
            <a:avLst/>
          </a:prstGeom>
          <a:ln w="158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71692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255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Example: Rewriting the Original Age</a:t>
            </a:r>
            <a:br>
              <a:rPr lang="en-US" dirty="0" smtClean="0"/>
            </a:br>
            <a:r>
              <a:rPr lang="en-US" dirty="0" smtClean="0"/>
              <a:t>Program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068763"/>
          </a:xfrm>
        </p:spPr>
        <p:txBody>
          <a:bodyPr/>
          <a:lstStyle/>
          <a:p>
            <a:r>
              <a:rPr lang="en-US" dirty="0" smtClean="0"/>
              <a:t>Let’s rewrite the program that asked for name and age and then printed these items.</a:t>
            </a:r>
          </a:p>
          <a:p>
            <a:r>
              <a:rPr lang="en-US" dirty="0" smtClean="0"/>
              <a:t>There are two data items, both of which should be private: name and age.</a:t>
            </a:r>
          </a:p>
          <a:p>
            <a:r>
              <a:rPr lang="en-US" dirty="0" smtClean="0"/>
              <a:t>There are two procedures, both of which should be public: read and write.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6539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715962"/>
          </a:xfrm>
        </p:spPr>
        <p:txBody>
          <a:bodyPr>
            <a:normAutofit/>
          </a:bodyPr>
          <a:lstStyle/>
          <a:p>
            <a:r>
              <a:rPr lang="en-US" sz="3200" b="1" dirty="0" smtClean="0">
                <a:latin typeface="Courier New" pitchFamily="49" charset="0"/>
                <a:cs typeface="Courier New" pitchFamily="49" charset="0"/>
              </a:rPr>
              <a:t>age10.cpp</a:t>
            </a:r>
            <a:endParaRPr lang="en-US" sz="32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#include &lt;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iostream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using namespace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std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spcBef>
                <a:spcPts val="0"/>
              </a:spcBef>
              <a:buNone/>
            </a:pPr>
            <a:endParaRPr lang="en-US" sz="20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const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namelen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= 12;</a:t>
            </a:r>
          </a:p>
          <a:p>
            <a:pPr marL="0" indent="0">
              <a:spcBef>
                <a:spcPts val="0"/>
              </a:spcBef>
              <a:buNone/>
            </a:pPr>
            <a:endParaRPr lang="en-US" sz="20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oldguy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{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	char name[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namelen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];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age;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public: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	void read(void)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	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cout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&lt;&lt; "What\'s your name\t?";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cin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&gt;&gt; name;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cout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&lt;&lt; "How old are you\t?";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cin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&gt;&gt; age;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	}</a:t>
            </a:r>
          </a:p>
        </p:txBody>
      </p:sp>
    </p:spTree>
    <p:extLst>
      <p:ext uri="{BB962C8B-B14F-4D97-AF65-F5344CB8AC3E}">
        <p14:creationId xmlns:p14="http://schemas.microsoft.com/office/powerpoint/2010/main" val="3003666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659</TotalTime>
  <Words>1246</Words>
  <Application>Microsoft Office PowerPoint</Application>
  <PresentationFormat>On-screen Show (4:3)</PresentationFormat>
  <Paragraphs>447</Paragraphs>
  <Slides>43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43</vt:i4>
      </vt:variant>
    </vt:vector>
  </HeadingPairs>
  <TitlesOfParts>
    <vt:vector size="44" baseType="lpstr">
      <vt:lpstr>Office Theme</vt:lpstr>
      <vt:lpstr>CSC 270 – Survey of Programming Languages</vt:lpstr>
      <vt:lpstr>Object-Oriented Programming</vt:lpstr>
      <vt:lpstr>Principles of OOP</vt:lpstr>
      <vt:lpstr>Defining A Class of Objects</vt:lpstr>
      <vt:lpstr>Syntax For a Class Definition</vt:lpstr>
      <vt:lpstr>Example of a Class definition</vt:lpstr>
      <vt:lpstr>Writing a Class Function</vt:lpstr>
      <vt:lpstr>Example: Rewriting the Original Age Program</vt:lpstr>
      <vt:lpstr>age10.cpp</vt:lpstr>
      <vt:lpstr>PowerPoint Presentation</vt:lpstr>
      <vt:lpstr>Putting public Before private</vt:lpstr>
      <vt:lpstr>age11.cpp</vt:lpstr>
      <vt:lpstr>PowerPoint Presentation</vt:lpstr>
      <vt:lpstr>PowerPoint Presentation</vt:lpstr>
      <vt:lpstr>Member Functions and Parameters</vt:lpstr>
      <vt:lpstr>age12.cpp</vt:lpstr>
      <vt:lpstr>PowerPoint Presentation</vt:lpstr>
      <vt:lpstr>PowerPoint Presentation</vt:lpstr>
      <vt:lpstr>PowerPoint Presentation</vt:lpstr>
      <vt:lpstr>Example: Complex Numbers</vt:lpstr>
      <vt:lpstr>Complex Number Operations</vt:lpstr>
      <vt:lpstr>complx1.cpp</vt:lpstr>
      <vt:lpstr>PowerPoint Presentation</vt:lpstr>
      <vt:lpstr>PowerPoint Presentation</vt:lpstr>
      <vt:lpstr>PowerPoint Presentation</vt:lpstr>
      <vt:lpstr>PowerPoint Presentation</vt:lpstr>
      <vt:lpstr>Constructors</vt:lpstr>
      <vt:lpstr>Default Constructors</vt:lpstr>
      <vt:lpstr>Conversion Constructors</vt:lpstr>
      <vt:lpstr>complx2.cpp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Rewriting average.cpp</vt:lpstr>
      <vt:lpstr>avggrade.cpp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CSC 270 – Survey of Programming Languages</dc:title>
  <dc:creator>Robert M. Siegfried</dc:creator>
  <cp:lastModifiedBy>Adelphi User</cp:lastModifiedBy>
  <cp:revision>15</cp:revision>
  <dcterms:created xsi:type="dcterms:W3CDTF">2012-10-21T15:51:29Z</dcterms:created>
  <dcterms:modified xsi:type="dcterms:W3CDTF">2014-10-27T04:46:45Z</dcterms:modified>
</cp:coreProperties>
</file>