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1" r:id="rId3"/>
    <p:sldId id="325" r:id="rId4"/>
    <p:sldId id="278" r:id="rId5"/>
    <p:sldId id="322" r:id="rId6"/>
    <p:sldId id="323" r:id="rId7"/>
    <p:sldId id="324" r:id="rId8"/>
    <p:sldId id="327" r:id="rId9"/>
    <p:sldId id="328" r:id="rId10"/>
    <p:sldId id="329" r:id="rId11"/>
    <p:sldId id="330" r:id="rId12"/>
    <p:sldId id="326" r:id="rId13"/>
    <p:sldId id="261" r:id="rId14"/>
    <p:sldId id="271" r:id="rId15"/>
    <p:sldId id="33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40" autoAdjust="0"/>
  </p:normalViewPr>
  <p:slideViewPr>
    <p:cSldViewPr>
      <p:cViewPr varScale="1">
        <p:scale>
          <a:sx n="68" d="100"/>
          <a:sy n="68" d="100"/>
        </p:scale>
        <p:origin x="-3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16"/>
    </p:cViewPr>
  </p:sorterViewPr>
  <p:notesViewPr>
    <p:cSldViewPr>
      <p:cViewPr varScale="1">
        <p:scale>
          <a:sx n="54" d="100"/>
          <a:sy n="54" d="100"/>
        </p:scale>
        <p:origin x="-166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A90AD-8425-407C-BEE9-B16B07C2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2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98D2C-0542-4213-BC47-77D32F81F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4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3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5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0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4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5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6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7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9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4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ialspoint.com/cplusplus/cpp_strings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cppreference.com/w/cpp/heade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 270 – Survey of 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C++ Lecture 2 – Strings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Credited to Dr. Robert Siegfried</a:t>
            </a:r>
          </a:p>
        </p:txBody>
      </p:sp>
    </p:spTree>
    <p:extLst>
      <p:ext uri="{BB962C8B-B14F-4D97-AF65-F5344CB8AC3E}">
        <p14:creationId xmlns:p14="http://schemas.microsoft.com/office/powerpoint/2010/main" val="32967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/>
              <a:t>Member Functions of the string class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835690"/>
              </p:ext>
            </p:extLst>
          </p:nvPr>
        </p:nvGraphicFramePr>
        <p:xfrm>
          <a:off x="457200" y="1219200"/>
          <a:ext cx="822960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533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Example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Remarks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Assignment/Modifiers</a:t>
                      </a:r>
                      <a:endParaRPr lang="en-US" sz="2000" b="1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string str1 = str2;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Allocates space and initializes it to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’s data, releases memory allocated to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and sets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's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size to that of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str2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 += str2;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 data of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str2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is concatenated to the end of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; the size is set appropriately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str.empty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();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true if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is an empty string; returns false otherwise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u="none" dirty="0" smtClean="0">
                          <a:latin typeface="Courier New" pitchFamily="49" charset="0"/>
                          <a:cs typeface="Courier New" pitchFamily="49" charset="0"/>
                        </a:rPr>
                        <a:t>str1 + str2</a:t>
                      </a:r>
                      <a:endParaRPr lang="en-US" sz="1600" b="1" u="none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a string that has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str2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’s data concatenated to the end of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’s data.  The size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is set appropriately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str.insert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str2)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Inserts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str2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into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beginning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at position </a:t>
                      </a:r>
                      <a:r>
                        <a:rPr lang="en-US" sz="16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str.remove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length)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Removes a substring of size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length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beginning at position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38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/>
              <a:t>Member Functions of the string class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202338"/>
              </p:ext>
            </p:extLst>
          </p:nvPr>
        </p:nvGraphicFramePr>
        <p:xfrm>
          <a:off x="457200" y="1143000"/>
          <a:ext cx="83820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7722"/>
                <a:gridCol w="47342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Example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Remarks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Comparisons</a:t>
                      </a:r>
                      <a:endParaRPr lang="en-US" sz="2000" b="1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 </a:t>
                      </a:r>
                      <a:r>
                        <a:rPr lang="en-US" sz="1600" b="1" dirty="0" smtClean="0">
                          <a:latin typeface="Bookman Old Style" pitchFamily="18" charset="0"/>
                          <a:cs typeface="Courier New" pitchFamily="49" charset="0"/>
                        </a:rPr>
                        <a:t>==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str2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 != str2;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Compare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for equality or inequality; returns a Boolean value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 &lt; str2   str1 &gt; str2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 &gt;= str2</a:t>
                      </a:r>
                      <a:r>
                        <a:rPr lang="en-US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str1 &lt;= str2;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Four comparisons.  All are lexicographical comparisons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str.find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(str1)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index of the first occurrence of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in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u="none" dirty="0" err="1" smtClean="0">
                          <a:latin typeface="Courier New" pitchFamily="49" charset="0"/>
                          <a:cs typeface="Courier New" pitchFamily="49" charset="0"/>
                        </a:rPr>
                        <a:t>str.find</a:t>
                      </a:r>
                      <a:r>
                        <a:rPr lang="en-US" sz="1600" b="1" u="none" dirty="0" smtClean="0">
                          <a:latin typeface="Courier New" pitchFamily="49" charset="0"/>
                          <a:cs typeface="Courier New" pitchFamily="49" charset="0"/>
                        </a:rPr>
                        <a:t>(str1, </a:t>
                      </a:r>
                      <a:r>
                        <a:rPr lang="en-US" sz="1600" b="1" u="none" dirty="0" err="1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r>
                        <a:rPr lang="en-US" sz="1600" b="1" u="none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index of the first occurrence of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in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the search starts at position </a:t>
                      </a:r>
                      <a:r>
                        <a:rPr lang="en-US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u="none" dirty="0" err="1" smtClean="0">
                          <a:latin typeface="Courier New" pitchFamily="49" charset="0"/>
                          <a:cs typeface="Courier New" pitchFamily="49" charset="0"/>
                        </a:rPr>
                        <a:t>str.find_first_of</a:t>
                      </a:r>
                      <a:r>
                        <a:rPr lang="en-US" sz="1600" b="1" u="none" dirty="0" smtClean="0">
                          <a:latin typeface="Courier New" pitchFamily="49" charset="0"/>
                          <a:cs typeface="Courier New" pitchFamily="49" charset="0"/>
                        </a:rPr>
                        <a:t>(str1, </a:t>
                      </a:r>
                      <a:r>
                        <a:rPr lang="en-US" sz="1600" b="1" u="none" dirty="0" err="1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r>
                        <a:rPr lang="en-US" sz="1600" b="1" u="none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index of the first instance of any character in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the search starts at position </a:t>
                      </a:r>
                      <a:r>
                        <a:rPr lang="en-US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str.find_first_not_of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length)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index of the first instance of any character </a:t>
                      </a:r>
                      <a:r>
                        <a:rPr lang="en-US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not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in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str1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the search starts at position </a:t>
                      </a:r>
                      <a:r>
                        <a:rPr lang="en-US" sz="16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89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Converting string objects and C-Strings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Sample String and </a:t>
            </a:r>
            <a:r>
              <a:rPr lang="en-US" dirty="0" err="1" smtClean="0"/>
              <a:t>cstring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char </a:t>
            </a:r>
            <a:r>
              <a:rPr lang="en-US" dirty="0" err="1">
                <a:solidFill>
                  <a:srgbClr val="FF0000"/>
                </a:solidFill>
              </a:rPr>
              <a:t>aCString</a:t>
            </a:r>
            <a:r>
              <a:rPr lang="en-US" dirty="0"/>
              <a:t>[] = “This is my C-string.”;</a:t>
            </a:r>
          </a:p>
          <a:p>
            <a:pPr lvl="1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stringVariable</a:t>
            </a:r>
            <a:r>
              <a:rPr lang="en-US" dirty="0">
                <a:solidFill>
                  <a:srgbClr val="FF0000"/>
                </a:solidFill>
              </a:rPr>
              <a:t>;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err="1"/>
              <a:t>CString</a:t>
            </a:r>
            <a:r>
              <a:rPr lang="en-US" dirty="0"/>
              <a:t> to String</a:t>
            </a:r>
          </a:p>
          <a:p>
            <a:pPr lvl="1"/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stringVariable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=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aCString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std</a:t>
            </a:r>
            <a:r>
              <a:rPr lang="en-US" dirty="0" smtClean="0"/>
              <a:t>::string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stringVariable2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C00000"/>
                </a:solidFill>
              </a:rPr>
              <a:t>aCString</a:t>
            </a:r>
            <a:r>
              <a:rPr lang="en-US" dirty="0" smtClean="0"/>
              <a:t>);</a:t>
            </a:r>
            <a:endParaRPr lang="en-US" dirty="0"/>
          </a:p>
          <a:p>
            <a:pPr lvl="1"/>
            <a:r>
              <a:rPr lang="en-US" b="1" dirty="0"/>
              <a:t>NOT</a:t>
            </a:r>
            <a:r>
              <a:rPr lang="en-US" dirty="0"/>
              <a:t>: </a:t>
            </a:r>
            <a:r>
              <a:rPr lang="en-US" dirty="0" err="1">
                <a:solidFill>
                  <a:srgbClr val="0070C0"/>
                </a:solidFill>
              </a:rPr>
              <a:t>strcpy</a:t>
            </a:r>
            <a:r>
              <a:rPr lang="en-US" dirty="0"/>
              <a:t>(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stringVariable</a:t>
            </a:r>
            <a:r>
              <a:rPr lang="en-US" dirty="0"/>
              <a:t>, </a:t>
            </a:r>
            <a:r>
              <a:rPr lang="en-US" dirty="0" err="1">
                <a:solidFill>
                  <a:srgbClr val="C00000"/>
                </a:solidFill>
              </a:rPr>
              <a:t>aCString</a:t>
            </a:r>
            <a:r>
              <a:rPr lang="en-US" dirty="0"/>
              <a:t>);</a:t>
            </a:r>
          </a:p>
          <a:p>
            <a:r>
              <a:rPr lang="en-US" dirty="0"/>
              <a:t>String to </a:t>
            </a:r>
            <a:r>
              <a:rPr lang="en-US" dirty="0" err="1"/>
              <a:t>CString</a:t>
            </a:r>
            <a:endParaRPr lang="en-US" dirty="0"/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strcpy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aCString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stringVariable</a:t>
            </a:r>
            <a:r>
              <a:rPr lang="en-US" b="1" dirty="0" err="1"/>
              <a:t>.c_str</a:t>
            </a:r>
            <a:r>
              <a:rPr lang="en-US" b="1" dirty="0"/>
              <a:t>());</a:t>
            </a:r>
            <a:endParaRPr lang="en-US" dirty="0"/>
          </a:p>
          <a:p>
            <a:pPr lvl="1"/>
            <a:r>
              <a:rPr lang="en-US" b="1" dirty="0"/>
              <a:t>NOT</a:t>
            </a:r>
            <a:r>
              <a:rPr lang="en-US" dirty="0"/>
              <a:t>: </a:t>
            </a:r>
            <a:r>
              <a:rPr lang="en-US" dirty="0" err="1">
                <a:solidFill>
                  <a:srgbClr val="C00000"/>
                </a:solidFill>
              </a:rPr>
              <a:t>aCString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=</a:t>
            </a:r>
            <a:r>
              <a:rPr lang="en-US" dirty="0"/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stringVariable</a:t>
            </a:r>
            <a:r>
              <a:rPr lang="en-US" dirty="0"/>
              <a:t>;</a:t>
            </a:r>
          </a:p>
          <a:p>
            <a:pPr lvl="1"/>
            <a:r>
              <a:rPr lang="en-US" b="1" dirty="0"/>
              <a:t>NOT</a:t>
            </a:r>
            <a:r>
              <a:rPr lang="en-US" dirty="0"/>
              <a:t>: </a:t>
            </a:r>
            <a:r>
              <a:rPr lang="en-US" dirty="0" err="1">
                <a:solidFill>
                  <a:srgbClr val="0070C0"/>
                </a:solidFill>
              </a:rPr>
              <a:t>s</a:t>
            </a:r>
            <a:r>
              <a:rPr lang="en-US" dirty="0" err="1" smtClean="0">
                <a:solidFill>
                  <a:srgbClr val="0070C0"/>
                </a:solidFill>
              </a:rPr>
              <a:t>trcpy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C00000"/>
                </a:solidFill>
              </a:rPr>
              <a:t>ACString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stringVariable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098697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C-String: Input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addition to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dirty="0" smtClean="0"/>
              <a:t>and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&lt;&lt;</a:t>
            </a:r>
            <a:r>
              <a:rPr lang="en-US" dirty="0" smtClean="0"/>
              <a:t> , there are other input and output methods available when working with strings:</a:t>
            </a:r>
          </a:p>
          <a:p>
            <a:pPr lvl="1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getline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()-- up to, not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incl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new line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one char: </a:t>
            </a:r>
          </a:p>
          <a:p>
            <a:pPr lvl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get()-- get one char in</a:t>
            </a:r>
          </a:p>
          <a:p>
            <a:pPr lvl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put() -- put one char out</a:t>
            </a:r>
          </a:p>
          <a:p>
            <a:pPr lvl="1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putback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() -- put one char back to input </a:t>
            </a:r>
          </a:p>
          <a:p>
            <a:pPr lvl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peek() -- look one char ahead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many char:</a:t>
            </a:r>
          </a:p>
          <a:p>
            <a:pPr lvl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ignore() -- ignore # of char until match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Versions of </a:t>
            </a:r>
            <a:r>
              <a:rPr lang="en-US" dirty="0" err="1" smtClean="0"/>
              <a:t>getline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getline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 line); </a:t>
            </a:r>
            <a:r>
              <a:rPr lang="en-US" dirty="0" smtClean="0"/>
              <a:t>will read until the newline character.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getline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 line, '?'); </a:t>
            </a:r>
            <a:r>
              <a:rPr lang="en-US" dirty="0" smtClean="0"/>
              <a:t>will read until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'?'</a:t>
            </a:r>
            <a:r>
              <a:rPr lang="en-US" dirty="0" smtClean="0"/>
              <a:t>.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getline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s1) &gt;&gt; s2;</a:t>
            </a:r>
          </a:p>
          <a:p>
            <a:pPr marL="400050" lvl="1" indent="0">
              <a:buNone/>
            </a:pPr>
            <a:r>
              <a:rPr lang="en-US" sz="3200" dirty="0" smtClean="0"/>
              <a:t>will read a line of characters into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s1</a:t>
            </a:r>
            <a:r>
              <a:rPr lang="en-US" sz="3200" dirty="0" smtClean="0"/>
              <a:t> and then store the next string (up to the next whitespace) in s2.</a:t>
            </a:r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91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string vs </a:t>
            </a:r>
            <a:r>
              <a:rPr lang="en-US" dirty="0" err="1" smtClean="0"/>
              <a:t>cstring</a:t>
            </a:r>
            <a:endParaRPr lang="en-US" dirty="0" smtClean="0"/>
          </a:p>
          <a:p>
            <a:r>
              <a:rPr lang="en-US" dirty="0" err="1"/>
              <a:t>c</a:t>
            </a:r>
            <a:r>
              <a:rPr lang="en-US" dirty="0" err="1" smtClean="0"/>
              <a:t>string</a:t>
            </a:r>
            <a:r>
              <a:rPr lang="en-US" dirty="0" smtClean="0"/>
              <a:t> functions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td</a:t>
            </a:r>
            <a:r>
              <a:rPr lang="en-US" dirty="0" smtClean="0"/>
              <a:t>::string member methods</a:t>
            </a:r>
          </a:p>
          <a:p>
            <a:r>
              <a:rPr lang="en-US" dirty="0" smtClean="0"/>
              <a:t>Functions that use </a:t>
            </a:r>
            <a:r>
              <a:rPr lang="en-US" dirty="0" err="1" smtClean="0"/>
              <a:t>std</a:t>
            </a:r>
            <a:r>
              <a:rPr lang="en-US" dirty="0" smtClean="0"/>
              <a:t>::string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in</a:t>
            </a:r>
            <a:r>
              <a:rPr lang="en-US" dirty="0" smtClean="0"/>
              <a:t> / </a:t>
            </a:r>
            <a:r>
              <a:rPr lang="en-US" dirty="0" err="1" smtClean="0"/>
              <a:t>cout</a:t>
            </a:r>
            <a:r>
              <a:rPr lang="en-US" dirty="0" smtClean="0"/>
              <a:t>  / character manipulation</a:t>
            </a:r>
          </a:p>
          <a:p>
            <a:r>
              <a:rPr lang="en-US" dirty="0" err="1"/>
              <a:t>g</a:t>
            </a:r>
            <a:r>
              <a:rPr lang="en-US" dirty="0" err="1" smtClean="0"/>
              <a:t>etline</a:t>
            </a:r>
            <a:r>
              <a:rPr lang="en-US" dirty="0" smtClean="0"/>
              <a:t> vs </a:t>
            </a:r>
            <a:r>
              <a:rPr lang="en-US" dirty="0" err="1" smtClean="0"/>
              <a:t>cin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06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string vs </a:t>
            </a:r>
            <a:r>
              <a:rPr lang="en-US" dirty="0" err="1" smtClean="0"/>
              <a:t>cstring</a:t>
            </a:r>
            <a:endParaRPr lang="en-US" dirty="0" smtClean="0"/>
          </a:p>
          <a:p>
            <a:r>
              <a:rPr lang="en-US" dirty="0" err="1"/>
              <a:t>c</a:t>
            </a:r>
            <a:r>
              <a:rPr lang="en-US" dirty="0" err="1" smtClean="0"/>
              <a:t>string</a:t>
            </a:r>
            <a:r>
              <a:rPr lang="en-US" dirty="0" smtClean="0"/>
              <a:t> functions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td</a:t>
            </a:r>
            <a:r>
              <a:rPr lang="en-US" dirty="0" smtClean="0"/>
              <a:t>::string member methods</a:t>
            </a:r>
          </a:p>
          <a:p>
            <a:r>
              <a:rPr lang="en-US" dirty="0" smtClean="0"/>
              <a:t>Functions that use </a:t>
            </a:r>
            <a:r>
              <a:rPr lang="en-US" dirty="0" err="1" smtClean="0"/>
              <a:t>std</a:t>
            </a:r>
            <a:r>
              <a:rPr lang="en-US" dirty="0" smtClean="0"/>
              <a:t>::string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in</a:t>
            </a:r>
            <a:r>
              <a:rPr lang="en-US" dirty="0" smtClean="0"/>
              <a:t> / </a:t>
            </a:r>
            <a:r>
              <a:rPr lang="en-US" dirty="0" err="1" smtClean="0"/>
              <a:t>cout</a:t>
            </a:r>
            <a:r>
              <a:rPr lang="en-US" dirty="0" smtClean="0"/>
              <a:t>  / character manipulation</a:t>
            </a:r>
          </a:p>
          <a:p>
            <a:r>
              <a:rPr lang="en-US" dirty="0" err="1"/>
              <a:t>g</a:t>
            </a:r>
            <a:r>
              <a:rPr lang="en-US" dirty="0" err="1" smtClean="0"/>
              <a:t>etline</a:t>
            </a:r>
            <a:r>
              <a:rPr lang="en-US" dirty="0" smtClean="0"/>
              <a:t> vs </a:t>
            </a:r>
            <a:r>
              <a:rPr lang="en-US" dirty="0" err="1" smtClean="0"/>
              <a:t>cin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49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String and C Style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www.tutorialspoint.com/cplusplus/cpp_strings.htm</a:t>
            </a:r>
            <a:endParaRPr lang="en-US" sz="2400" dirty="0" smtClean="0"/>
          </a:p>
          <a:p>
            <a:r>
              <a:rPr lang="en-US" sz="2400" dirty="0" smtClean="0"/>
              <a:t>Declare and initialize:</a:t>
            </a:r>
          </a:p>
          <a:p>
            <a:pPr lvl="1"/>
            <a:r>
              <a:rPr lang="en-US" sz="2000" dirty="0" smtClean="0"/>
              <a:t>char </a:t>
            </a:r>
            <a:r>
              <a:rPr lang="en-US" sz="2000" dirty="0" err="1" smtClean="0"/>
              <a:t>cstring</a:t>
            </a:r>
            <a:r>
              <a:rPr lang="en-US" sz="2000" dirty="0" smtClean="0"/>
              <a:t>[100];</a:t>
            </a:r>
          </a:p>
          <a:p>
            <a:pPr lvl="1"/>
            <a:r>
              <a:rPr lang="en-US" sz="2000" dirty="0"/>
              <a:t>char greeting[6] = {'H', 'e', 'l', 'l', 'o', '\0'};</a:t>
            </a:r>
            <a:endParaRPr lang="en-US" sz="2000" dirty="0" smtClean="0"/>
          </a:p>
          <a:p>
            <a:pPr lvl="1"/>
            <a:r>
              <a:rPr lang="en-US" sz="2000" dirty="0" smtClean="0"/>
              <a:t>char a[] = "text";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cstring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cctype</a:t>
            </a:r>
            <a:r>
              <a:rPr lang="en-US" sz="2400" dirty="0" smtClean="0"/>
              <a:t>&gt; 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9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Predefined Functions in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116126"/>
              </p:ext>
            </p:extLst>
          </p:nvPr>
        </p:nvGraphicFramePr>
        <p:xfrm>
          <a:off x="457200" y="1600200"/>
          <a:ext cx="8229600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9718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Function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Caution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strcpy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(s,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t)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Copies t into 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 bounds checking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strncpy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(s, t, n)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Copies t </a:t>
                      </a:r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into s </a:t>
                      </a:r>
                      <a:r>
                        <a:rPr lang="en-US" baseline="0" smtClean="0">
                          <a:latin typeface="Times New Roman" pitchFamily="18" charset="0"/>
                          <a:cs typeface="Times New Roman" pitchFamily="18" charset="0"/>
                        </a:rPr>
                        <a:t>but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no more than n characters are copies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implemented in all versions of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c++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strcat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(s,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t)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Concatenates t to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the end of 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 bounds checking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strncat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(s,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t, n)</a:t>
                      </a:r>
                      <a:endParaRPr lang="en-US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Concatenates t to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the end of s but no more than n characters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implemented in all versions of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c++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strlen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(s)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the length of s (not counting ‘\0’)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strcmp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(s, t)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0 if s == t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&lt; 0 if s &lt; t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&gt; 0 if s &gt; 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 bounds checking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strncmp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(s, t, n)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Same as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strcmp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but compares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 more than n characters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implemented in all versions of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c++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62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Functions in 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4000" b="1" dirty="0" err="1" smtClean="0">
                <a:latin typeface="Courier New" pitchFamily="49" charset="0"/>
                <a:cs typeface="Courier New" pitchFamily="49" charset="0"/>
              </a:rPr>
              <a:t>cctype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666643"/>
              </p:ext>
            </p:extLst>
          </p:nvPr>
        </p:nvGraphicFramePr>
        <p:xfrm>
          <a:off x="457200" y="1600200"/>
          <a:ext cx="8229601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590800"/>
                <a:gridCol w="3886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Function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Example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toupper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the upper case version of the character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c =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toupper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(‘a’);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tolower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the lower case version of the character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c =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tolower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(‘A’);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isupper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true if c is an upper case letter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if 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isupper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(c))</a:t>
                      </a:r>
                    </a:p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 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cout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&lt;&lt; ‘upper case’;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islower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true if c is an lower case 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if 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islower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(c))</a:t>
                      </a:r>
                    </a:p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 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cout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&lt;&lt; ‘lower case’;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isalpha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true if c is a letter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if 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isalpha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(c))</a:t>
                      </a:r>
                    </a:p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cout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&lt;&lt; “it’s a letter”;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isdigit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true if c is a digit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(0 through 9)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if 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isalpha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(c))</a:t>
                      </a:r>
                    </a:p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cout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&lt;&lt; “it’s a number”;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5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/>
              <a:t>Functions in &lt;</a:t>
            </a:r>
            <a:r>
              <a:rPr lang="en-US" sz="4000" dirty="0" err="1"/>
              <a:t>cctype</a:t>
            </a:r>
            <a:r>
              <a:rPr lang="en-US" sz="4000" dirty="0" smtClean="0"/>
              <a:t>&gt; (continued)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841984"/>
              </p:ext>
            </p:extLst>
          </p:nvPr>
        </p:nvGraphicFramePr>
        <p:xfrm>
          <a:off x="457200" y="1219200"/>
          <a:ext cx="8229601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895600"/>
                <a:gridCol w="3581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Function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Example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isalnum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true if c is alphanumeric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if 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isalnum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(‘3’))</a:t>
                      </a:r>
                    </a:p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cout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&lt;&lt; “alphanumeric”;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isspace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true if c is a white space character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while 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isspace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(c))</a:t>
                      </a:r>
                    </a:p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 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cin.get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(c);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ispunct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true if c is a printable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character other than number, letter or white space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if 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ispunct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(c))</a:t>
                      </a:r>
                    </a:p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cout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 &lt;&lt; “punctuation”;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isprint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true if c is a printable character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isgraph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true if c is a printable character other an white space</a:t>
                      </a: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isctrl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(c)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true if c is a control character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31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b="1" dirty="0" err="1" smtClean="0"/>
              <a:t>std</a:t>
            </a:r>
            <a:r>
              <a:rPr lang="en-US" b="1" dirty="0"/>
              <a:t>::</a:t>
            </a:r>
            <a:r>
              <a:rPr lang="en-US" b="1" dirty="0" smtClean="0"/>
              <a:t>string</a:t>
            </a:r>
          </a:p>
          <a:p>
            <a:pPr lvl="0"/>
            <a:r>
              <a:rPr lang="en-US" dirty="0" smtClean="0"/>
              <a:t>include </a:t>
            </a:r>
            <a:r>
              <a:rPr lang="en-US" b="1" dirty="0"/>
              <a:t>&lt;string&gt; </a:t>
            </a:r>
            <a:r>
              <a:rPr lang="en-US" b="1" dirty="0" smtClean="0"/>
              <a:t>or using </a:t>
            </a:r>
            <a:r>
              <a:rPr lang="en-US" b="1" dirty="0"/>
              <a:t>namespace </a:t>
            </a:r>
            <a:r>
              <a:rPr lang="en-US" b="1" dirty="0" err="1"/>
              <a:t>std</a:t>
            </a:r>
            <a:r>
              <a:rPr lang="en-US" b="1" dirty="0"/>
              <a:t> </a:t>
            </a:r>
            <a:endParaRPr lang="en-US" b="1" dirty="0" smtClean="0"/>
          </a:p>
          <a:p>
            <a:pPr lvl="0"/>
            <a:r>
              <a:rPr lang="en-US" dirty="0">
                <a:hlinkClick r:id="rId2"/>
              </a:rPr>
              <a:t>http://en.cppreference.com/w/cpp/header</a:t>
            </a:r>
            <a:endParaRPr lang="en-US" dirty="0"/>
          </a:p>
          <a:p>
            <a:pPr lvl="1"/>
            <a:r>
              <a:rPr lang="en-US" dirty="0"/>
              <a:t>= assigns and + concatenates and == tests</a:t>
            </a:r>
          </a:p>
          <a:p>
            <a:pPr lvl="1"/>
            <a:r>
              <a:rPr lang="en-US" dirty="0"/>
              <a:t>2 ways to create</a:t>
            </a:r>
          </a:p>
          <a:p>
            <a:pPr lvl="2"/>
            <a:r>
              <a:rPr lang="en-US" dirty="0"/>
              <a:t>string </a:t>
            </a:r>
            <a:r>
              <a:rPr lang="en-US" dirty="0" err="1"/>
              <a:t>str</a:t>
            </a:r>
            <a:r>
              <a:rPr lang="en-US" dirty="0"/>
              <a:t> = "a string" </a:t>
            </a:r>
          </a:p>
          <a:p>
            <a:pPr lvl="2"/>
            <a:r>
              <a:rPr lang="en-US" dirty="0"/>
              <a:t>string </a:t>
            </a:r>
            <a:r>
              <a:rPr lang="en-US" dirty="0" err="1"/>
              <a:t>str</a:t>
            </a:r>
            <a:r>
              <a:rPr lang="en-US" dirty="0"/>
              <a:t>("a string")</a:t>
            </a:r>
          </a:p>
          <a:p>
            <a:pPr lvl="1"/>
            <a:r>
              <a:rPr lang="en-US" dirty="0" err="1"/>
              <a:t>str.length</a:t>
            </a:r>
            <a:r>
              <a:rPr lang="en-US" dirty="0"/>
              <a:t> – returns length as a property</a:t>
            </a:r>
          </a:p>
          <a:p>
            <a:pPr lvl="1"/>
            <a:r>
              <a:rPr lang="en-US" dirty="0" err="1"/>
              <a:t>str</a:t>
            </a:r>
            <a:r>
              <a:rPr lang="en-US" dirty="0"/>
              <a:t>[#] – lets you get straight to character index as though it were an array (no protection on out of bounds)</a:t>
            </a:r>
          </a:p>
          <a:p>
            <a:pPr lvl="1"/>
            <a:r>
              <a:rPr lang="en-US" dirty="0"/>
              <a:t>str.at(#) – returns character in </a:t>
            </a:r>
            <a:r>
              <a:rPr lang="en-US" dirty="0" err="1"/>
              <a:t>str</a:t>
            </a:r>
            <a:r>
              <a:rPr lang="en-US" dirty="0"/>
              <a:t> at I (does have bounds checking)     </a:t>
            </a:r>
          </a:p>
          <a:p>
            <a:pPr lvl="1"/>
            <a:r>
              <a:rPr lang="en-US" dirty="0" err="1"/>
              <a:t>str.substr</a:t>
            </a:r>
            <a:r>
              <a:rPr lang="en-US" dirty="0"/>
              <a:t>(position, length); - returns substring</a:t>
            </a:r>
          </a:p>
          <a:p>
            <a:pPr lvl="1"/>
            <a:r>
              <a:rPr lang="en-US" dirty="0" err="1"/>
              <a:t>str.insert</a:t>
            </a:r>
            <a:r>
              <a:rPr lang="en-US" dirty="0"/>
              <a:t>(position, str2); put str2 into </a:t>
            </a:r>
            <a:r>
              <a:rPr lang="en-US" dirty="0" err="1"/>
              <a:t>str</a:t>
            </a:r>
            <a:r>
              <a:rPr lang="en-US" dirty="0"/>
              <a:t> starting at position</a:t>
            </a:r>
          </a:p>
          <a:p>
            <a:pPr lvl="1"/>
            <a:r>
              <a:rPr lang="en-US" dirty="0" err="1"/>
              <a:t>str.replace</a:t>
            </a:r>
            <a:r>
              <a:rPr lang="en-US" dirty="0"/>
              <a:t>(position, length to be replaced, replacement string)</a:t>
            </a:r>
          </a:p>
          <a:p>
            <a:pPr lvl="1"/>
            <a:r>
              <a:rPr lang="en-US" dirty="0" err="1"/>
              <a:t>str.find</a:t>
            </a:r>
            <a:r>
              <a:rPr lang="en-US" dirty="0"/>
              <a:t>(str1, position) –returns index of str1 in </a:t>
            </a:r>
            <a:r>
              <a:rPr lang="en-US" dirty="0" err="1"/>
              <a:t>str</a:t>
            </a:r>
            <a:r>
              <a:rPr lang="en-US" dirty="0"/>
              <a:t> (position optional)</a:t>
            </a:r>
          </a:p>
          <a:p>
            <a:pPr lvl="1"/>
            <a:r>
              <a:rPr lang="en-US" dirty="0" err="1"/>
              <a:t>str.c_str</a:t>
            </a:r>
            <a:r>
              <a:rPr lang="en-US" dirty="0"/>
              <a:t>() – returns a </a:t>
            </a:r>
            <a:r>
              <a:rPr lang="en-US" dirty="0" err="1"/>
              <a:t>cstring</a:t>
            </a:r>
            <a:endParaRPr lang="en-US" dirty="0"/>
          </a:p>
          <a:p>
            <a:pPr lvl="1"/>
            <a:r>
              <a:rPr lang="en-US" dirty="0"/>
              <a:t>Helpful: </a:t>
            </a:r>
            <a:r>
              <a:rPr lang="en-US" dirty="0" err="1"/>
              <a:t>getline</a:t>
            </a:r>
            <a:r>
              <a:rPr lang="en-US" dirty="0"/>
              <a:t>(</a:t>
            </a:r>
            <a:r>
              <a:rPr lang="en-US" dirty="0" err="1"/>
              <a:t>cin</a:t>
            </a:r>
            <a:r>
              <a:rPr lang="en-US" dirty="0"/>
              <a:t>, </a:t>
            </a:r>
            <a:r>
              <a:rPr lang="en-US" dirty="0" err="1"/>
              <a:t>str</a:t>
            </a:r>
            <a:r>
              <a:rPr lang="en-US" dirty="0"/>
              <a:t>) :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getline</a:t>
            </a:r>
            <a:r>
              <a:rPr lang="en-US" dirty="0"/>
              <a:t> 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cin,name</a:t>
            </a:r>
            <a:r>
              <a:rPr lang="en-US" dirty="0"/>
              <a:t>); - input up to, not including null from </a:t>
            </a:r>
            <a:r>
              <a:rPr lang="en-US" dirty="0" err="1"/>
              <a:t>cin</a:t>
            </a:r>
            <a:r>
              <a:rPr lang="en-US" dirty="0"/>
              <a:t> to </a:t>
            </a:r>
            <a:r>
              <a:rPr lang="en-US" dirty="0" err="1"/>
              <a:t>str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92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Palindrome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wget</a:t>
            </a:r>
            <a:r>
              <a:rPr lang="en-US" dirty="0"/>
              <a:t> http://home.adelphi.edu/~</a:t>
            </a:r>
            <a:r>
              <a:rPr lang="en-US" dirty="0" smtClean="0"/>
              <a:t>pe16132/csc270/note/SampleCode/cplus/Palindrome.cpp</a:t>
            </a:r>
          </a:p>
          <a:p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ask user for string, test palindrome (</a:t>
            </a:r>
            <a:r>
              <a:rPr lang="en-US" dirty="0" err="1" smtClean="0"/>
              <a:t>isPal</a:t>
            </a:r>
            <a:r>
              <a:rPr lang="en-US" dirty="0" smtClean="0"/>
              <a:t>), report</a:t>
            </a:r>
          </a:p>
          <a:p>
            <a:pPr lvl="1"/>
            <a:r>
              <a:rPr lang="en-US" dirty="0" smtClean="0"/>
              <a:t>test palindrome: make entry lowercase, remove punctuation, and then reverse it. Is reversal = original?</a:t>
            </a:r>
          </a:p>
          <a:p>
            <a:pPr lvl="1"/>
            <a:r>
              <a:rPr lang="en-US" dirty="0" smtClean="0"/>
              <a:t>Send </a:t>
            </a:r>
            <a:r>
              <a:rPr lang="en-US" dirty="0" err="1" smtClean="0"/>
              <a:t>const</a:t>
            </a:r>
            <a:r>
              <a:rPr lang="en-US" dirty="0" smtClean="0"/>
              <a:t> string &amp; as </a:t>
            </a:r>
            <a:r>
              <a:rPr lang="en-US" dirty="0" err="1" smtClean="0"/>
              <a:t>parms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pass by ref (no copy) </a:t>
            </a:r>
          </a:p>
          <a:p>
            <a:pPr lvl="2"/>
            <a:r>
              <a:rPr lang="en-US" dirty="0" smtClean="0"/>
              <a:t>allow no change</a:t>
            </a:r>
          </a:p>
          <a:p>
            <a:r>
              <a:rPr lang="en-US" dirty="0" smtClean="0"/>
              <a:t>See string functions in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870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Member Functions of the string class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121739"/>
              </p:ext>
            </p:extLst>
          </p:nvPr>
        </p:nvGraphicFramePr>
        <p:xfrm>
          <a:off x="457200" y="1600200"/>
          <a:ext cx="8229600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533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Example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Remarks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Constructors</a:t>
                      </a:r>
                      <a:endParaRPr lang="en-US" sz="2000" b="1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string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Default constructor – creates empty string object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string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("string");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Creates a string object with data </a:t>
                      </a:r>
                      <a:r>
                        <a:rPr lang="en-US" sz="1800" b="1" dirty="0" smtClean="0">
                          <a:latin typeface="Courier New" pitchFamily="49" charset="0"/>
                          <a:cs typeface="Courier New" pitchFamily="49" charset="0"/>
                        </a:rPr>
                        <a:t>"string"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string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aString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);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Creates a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string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object that is a copy of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aString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, (which is a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string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object)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Element Access</a:t>
                      </a:r>
                      <a:endParaRPr lang="en-US" sz="2000" b="1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[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]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read/write reference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character in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at index </a:t>
                      </a:r>
                      <a:r>
                        <a:rPr lang="en-US" sz="16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str.at(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Returns read/write reference to character in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str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at index </a:t>
                      </a:r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str.substr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(position, length)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Return the substring of the calling object starting at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position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and having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length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4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</TotalTime>
  <Words>1287</Words>
  <Application>Microsoft Office PowerPoint</Application>
  <PresentationFormat>On-screen Show (4:3)</PresentationFormat>
  <Paragraphs>203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CSC 270 – Survey of Programming Languages</vt:lpstr>
      <vt:lpstr>Goals</vt:lpstr>
      <vt:lpstr>Standard String and C Style String</vt:lpstr>
      <vt:lpstr>Predefined Functions in &lt;cstring&gt;</vt:lpstr>
      <vt:lpstr>Functions in &lt;cctype&gt;</vt:lpstr>
      <vt:lpstr>Functions in &lt;cctype&gt; (continued)</vt:lpstr>
      <vt:lpstr>Standard String</vt:lpstr>
      <vt:lpstr>Palindrome</vt:lpstr>
      <vt:lpstr>Member Functions of the string class</vt:lpstr>
      <vt:lpstr>Member Functions of the string class</vt:lpstr>
      <vt:lpstr>Member Functions of the string class</vt:lpstr>
      <vt:lpstr>Converting string objects and C-Strings</vt:lpstr>
      <vt:lpstr>C-String: Input and Output</vt:lpstr>
      <vt:lpstr>more Versions of getline</vt:lpstr>
      <vt:lpstr>Summary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270 – Survey of Programming Languages</dc:title>
  <dc:creator>Robert M. Siegfried</dc:creator>
  <cp:lastModifiedBy>Kristin</cp:lastModifiedBy>
  <cp:revision>45</cp:revision>
  <dcterms:created xsi:type="dcterms:W3CDTF">2012-07-02T15:34:42Z</dcterms:created>
  <dcterms:modified xsi:type="dcterms:W3CDTF">2015-10-21T02:30:55Z</dcterms:modified>
</cp:coreProperties>
</file>