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56" r:id="rId2"/>
    <p:sldId id="278" r:id="rId3"/>
    <p:sldId id="261" r:id="rId4"/>
    <p:sldId id="282" r:id="rId5"/>
    <p:sldId id="288" r:id="rId6"/>
    <p:sldId id="283" r:id="rId7"/>
    <p:sldId id="289" r:id="rId8"/>
    <p:sldId id="290" r:id="rId9"/>
    <p:sldId id="291" r:id="rId10"/>
    <p:sldId id="292" r:id="rId11"/>
    <p:sldId id="287" r:id="rId12"/>
    <p:sldId id="286" r:id="rId13"/>
    <p:sldId id="294" r:id="rId14"/>
    <p:sldId id="285" r:id="rId15"/>
    <p:sldId id="295" r:id="rId16"/>
    <p:sldId id="296" r:id="rId17"/>
    <p:sldId id="284" r:id="rId18"/>
    <p:sldId id="298" r:id="rId19"/>
    <p:sldId id="297" r:id="rId20"/>
    <p:sldId id="267" r:id="rId21"/>
    <p:sldId id="268" r:id="rId22"/>
    <p:sldId id="299" r:id="rId23"/>
    <p:sldId id="300" r:id="rId24"/>
    <p:sldId id="269" r:id="rId25"/>
    <p:sldId id="301" r:id="rId26"/>
    <p:sldId id="302" r:id="rId27"/>
    <p:sldId id="270" r:id="rId28"/>
    <p:sldId id="303" r:id="rId29"/>
    <p:sldId id="304" r:id="rId30"/>
    <p:sldId id="305" r:id="rId31"/>
    <p:sldId id="271" r:id="rId32"/>
    <p:sldId id="272" r:id="rId33"/>
    <p:sldId id="273" r:id="rId34"/>
    <p:sldId id="306" r:id="rId35"/>
    <p:sldId id="307" r:id="rId36"/>
    <p:sldId id="308" r:id="rId37"/>
    <p:sldId id="309" r:id="rId38"/>
    <p:sldId id="310" r:id="rId39"/>
    <p:sldId id="311" r:id="rId40"/>
    <p:sldId id="274" r:id="rId41"/>
    <p:sldId id="312" r:id="rId42"/>
    <p:sldId id="313" r:id="rId43"/>
    <p:sldId id="314" r:id="rId44"/>
    <p:sldId id="315" r:id="rId45"/>
    <p:sldId id="316" r:id="rId46"/>
    <p:sldId id="317" r:id="rId47"/>
    <p:sldId id="318" r:id="rId48"/>
    <p:sldId id="319" r:id="rId49"/>
    <p:sldId id="32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40" autoAdjust="0"/>
  </p:normalViewPr>
  <p:slideViewPr>
    <p:cSldViewPr>
      <p:cViewPr varScale="1">
        <p:scale>
          <a:sx n="53" d="100"/>
          <a:sy n="53" d="100"/>
        </p:scale>
        <p:origin x="-90" y="-408"/>
      </p:cViewPr>
      <p:guideLst>
        <p:guide orient="horz" pos="2160"/>
        <p:guide pos="2880"/>
      </p:guideLst>
    </p:cSldViewPr>
  </p:slideViewPr>
  <p:outlineViewPr>
    <p:cViewPr>
      <p:scale>
        <a:sx n="33" d="100"/>
        <a:sy n="33" d="100"/>
      </p:scale>
      <p:origin x="0" y="7956"/>
    </p:cViewPr>
  </p:outlineViewPr>
  <p:notesTextViewPr>
    <p:cViewPr>
      <p:scale>
        <a:sx n="1" d="1"/>
        <a:sy n="1" d="1"/>
      </p:scale>
      <p:origin x="0" y="0"/>
    </p:cViewPr>
  </p:notesTextViewPr>
  <p:sorterViewPr>
    <p:cViewPr>
      <p:scale>
        <a:sx n="100" d="100"/>
        <a:sy n="100" d="100"/>
      </p:scale>
      <p:origin x="0" y="10416"/>
    </p:cViewPr>
  </p:sorterViewPr>
  <p:notesViewPr>
    <p:cSldViewPr>
      <p:cViewPr varScale="1">
        <p:scale>
          <a:sx n="54" d="100"/>
          <a:sy n="54" d="100"/>
        </p:scale>
        <p:origin x="-16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13A90AD-8425-407C-BEE9-B16B07C23D0A}" type="slidenum">
              <a:rPr lang="en-US" smtClean="0"/>
              <a:t>‹#›</a:t>
            </a:fld>
            <a:endParaRPr lang="en-US"/>
          </a:p>
        </p:txBody>
      </p:sp>
    </p:spTree>
    <p:extLst>
      <p:ext uri="{BB962C8B-B14F-4D97-AF65-F5344CB8AC3E}">
        <p14:creationId xmlns:p14="http://schemas.microsoft.com/office/powerpoint/2010/main" val="4033620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398D2C-0542-4213-BC47-77D32F81F789}" type="slidenum">
              <a:rPr lang="en-US" smtClean="0"/>
              <a:t>‹#›</a:t>
            </a:fld>
            <a:endParaRPr lang="en-US"/>
          </a:p>
        </p:txBody>
      </p:sp>
    </p:spTree>
    <p:extLst>
      <p:ext uri="{BB962C8B-B14F-4D97-AF65-F5344CB8AC3E}">
        <p14:creationId xmlns:p14="http://schemas.microsoft.com/office/powerpoint/2010/main" val="172864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368233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2165258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550901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18437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168764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2050053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564366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71107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49419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234494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6FEC-A5ED-468D-8DEA-69A650EE1ED8}" type="slidenum">
              <a:rPr lang="en-US" smtClean="0"/>
              <a:t>‹#›</a:t>
            </a:fld>
            <a:endParaRPr lang="en-US"/>
          </a:p>
        </p:txBody>
      </p:sp>
    </p:spTree>
    <p:extLst>
      <p:ext uri="{BB962C8B-B14F-4D97-AF65-F5344CB8AC3E}">
        <p14:creationId xmlns:p14="http://schemas.microsoft.com/office/powerpoint/2010/main" val="305770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6FEC-A5ED-468D-8DEA-69A650EE1ED8}" type="slidenum">
              <a:rPr lang="en-US" smtClean="0"/>
              <a:t>‹#›</a:t>
            </a:fld>
            <a:endParaRPr lang="en-US"/>
          </a:p>
        </p:txBody>
      </p:sp>
    </p:spTree>
    <p:extLst>
      <p:ext uri="{BB962C8B-B14F-4D97-AF65-F5344CB8AC3E}">
        <p14:creationId xmlns:p14="http://schemas.microsoft.com/office/powerpoint/2010/main" val="1862109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CSC 270 – Survey of Programming Languages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C++ Lecture 2 – Strings</a:t>
            </a:r>
          </a:p>
          <a:p>
            <a:r>
              <a:rPr lang="en-US" dirty="0" smtClean="0">
                <a:solidFill>
                  <a:schemeClr val="tx1"/>
                </a:solidFill>
              </a:rPr>
              <a:t>Credited to Dr. Robert Siegfried</a:t>
            </a:r>
          </a:p>
        </p:txBody>
      </p:sp>
    </p:spTree>
    <p:extLst>
      <p:ext uri="{BB962C8B-B14F-4D97-AF65-F5344CB8AC3E}">
        <p14:creationId xmlns:p14="http://schemas.microsoft.com/office/powerpoint/2010/main" val="3296748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marL="0" indent="0">
              <a:buNone/>
            </a:pPr>
            <a:r>
              <a:rPr lang="en-US" sz="2000" b="1" dirty="0" smtClean="0">
                <a:latin typeface="Courier New" pitchFamily="49" charset="0"/>
                <a:cs typeface="Courier New" pitchFamily="49" charset="0"/>
              </a:rPr>
              <a:t>//Uses </a:t>
            </a:r>
            <a:r>
              <a:rPr lang="en-US" sz="2000" b="1" dirty="0" err="1" smtClean="0">
                <a:latin typeface="Courier New" pitchFamily="49" charset="0"/>
                <a:cs typeface="Courier New" pitchFamily="49" charset="0"/>
              </a:rPr>
              <a:t>iostream</a:t>
            </a: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void </a:t>
            </a:r>
            <a:r>
              <a:rPr lang="en-US" sz="2000" b="1" dirty="0" err="1" smtClean="0">
                <a:latin typeface="Courier New" pitchFamily="49" charset="0"/>
                <a:cs typeface="Courier New" pitchFamily="49" charset="0"/>
              </a:rPr>
              <a:t>getInt</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&amp;number)</a:t>
            </a:r>
          </a:p>
          <a:p>
            <a:pPr marL="0" indent="0">
              <a:buNone/>
            </a:pP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char </a:t>
            </a:r>
            <a:r>
              <a:rPr lang="en-US" sz="2000" b="1" dirty="0" err="1" smtClean="0">
                <a:latin typeface="Courier New" pitchFamily="49" charset="0"/>
                <a:cs typeface="Courier New" pitchFamily="49" charset="0"/>
              </a:rPr>
              <a:t>ans</a:t>
            </a:r>
            <a:r>
              <a:rPr lang="en-US" sz="2000" b="1" dirty="0" smtClean="0">
                <a:latin typeface="Courier New" pitchFamily="49" charset="0"/>
                <a:cs typeface="Courier New" pitchFamily="49" charset="0"/>
              </a:rPr>
              <a:t>;</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do {</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cout</a:t>
            </a:r>
            <a:r>
              <a:rPr lang="en-US" sz="2000" b="1" dirty="0" smtClean="0">
                <a:latin typeface="Courier New" pitchFamily="49" charset="0"/>
                <a:cs typeface="Courier New" pitchFamily="49" charset="0"/>
              </a:rPr>
              <a:t> &lt;&lt; "Enter input number: ";</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cin</a:t>
            </a:r>
            <a:r>
              <a:rPr lang="en-US" sz="2000" b="1" dirty="0" smtClean="0">
                <a:latin typeface="Courier New" pitchFamily="49" charset="0"/>
                <a:cs typeface="Courier New" pitchFamily="49" charset="0"/>
              </a:rPr>
              <a:t> &gt;&gt; number;</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cout</a:t>
            </a:r>
            <a:r>
              <a:rPr lang="en-US" sz="2000" b="1" dirty="0" smtClean="0">
                <a:latin typeface="Courier New" pitchFamily="49" charset="0"/>
                <a:cs typeface="Courier New" pitchFamily="49" charset="0"/>
              </a:rPr>
              <a:t> &lt;&lt; "You entered " &lt;&lt; number</a:t>
            </a:r>
          </a:p>
          <a:p>
            <a:pPr marL="0" indent="0">
              <a:buNone/>
            </a:pPr>
            <a:r>
              <a:rPr lang="en-US" sz="2000" b="1" dirty="0" smtClean="0">
                <a:latin typeface="Courier New" pitchFamily="49" charset="0"/>
                <a:cs typeface="Courier New" pitchFamily="49" charset="0"/>
              </a:rPr>
              <a:t>			&lt;&lt; " Is that correct(yes/no): ";</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cin</a:t>
            </a:r>
            <a:r>
              <a:rPr lang="en-US" sz="2000" b="1" dirty="0" smtClean="0">
                <a:latin typeface="Courier New" pitchFamily="49" charset="0"/>
                <a:cs typeface="Courier New" pitchFamily="49" charset="0"/>
              </a:rPr>
              <a:t> &gt;&gt; </a:t>
            </a:r>
            <a:r>
              <a:rPr lang="en-US" sz="2000" b="1" dirty="0" err="1" smtClean="0">
                <a:latin typeface="Courier New" pitchFamily="49" charset="0"/>
                <a:cs typeface="Courier New" pitchFamily="49" charset="0"/>
              </a:rPr>
              <a:t>ans</a:t>
            </a: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newLine</a:t>
            </a: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 while ((</a:t>
            </a:r>
            <a:r>
              <a:rPr lang="en-US" sz="2000" b="1" dirty="0" err="1" smtClean="0">
                <a:latin typeface="Courier New" pitchFamily="49" charset="0"/>
                <a:cs typeface="Courier New" pitchFamily="49" charset="0"/>
              </a:rPr>
              <a:t>ans</a:t>
            </a:r>
            <a:r>
              <a:rPr lang="en-US" sz="2000" b="1" dirty="0" smtClean="0">
                <a:latin typeface="Courier New" pitchFamily="49" charset="0"/>
                <a:cs typeface="Courier New" pitchFamily="49" charset="0"/>
              </a:rPr>
              <a:t> == 'N') || (</a:t>
            </a:r>
            <a:r>
              <a:rPr lang="en-US" sz="2000" b="1" dirty="0" err="1" smtClean="0">
                <a:latin typeface="Courier New" pitchFamily="49" charset="0"/>
                <a:cs typeface="Courier New" pitchFamily="49" charset="0"/>
              </a:rPr>
              <a:t>ans</a:t>
            </a:r>
            <a:r>
              <a:rPr lang="en-US" sz="2000" b="1" dirty="0" smtClean="0">
                <a:latin typeface="Courier New" pitchFamily="49" charset="0"/>
                <a:cs typeface="Courier New" pitchFamily="49" charset="0"/>
              </a:rPr>
              <a:t> == 'n'));</a:t>
            </a:r>
          </a:p>
          <a:p>
            <a:pPr marL="0" indent="0">
              <a:buNone/>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3248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dirty="0" smtClean="0">
                <a:latin typeface="Courier New" pitchFamily="49" charset="0"/>
                <a:cs typeface="Courier New" pitchFamily="49" charset="0"/>
              </a:rPr>
              <a:t>put()</a:t>
            </a:r>
            <a:endParaRPr lang="en-US" sz="4800" dirty="0"/>
          </a:p>
        </p:txBody>
      </p:sp>
      <p:sp>
        <p:nvSpPr>
          <p:cNvPr id="3" name="Content Placeholder 2"/>
          <p:cNvSpPr>
            <a:spLocks noGrp="1"/>
          </p:cNvSpPr>
          <p:nvPr>
            <p:ph idx="1"/>
          </p:nvPr>
        </p:nvSpPr>
        <p:spPr/>
        <p:txBody>
          <a:bodyPr/>
          <a:lstStyle/>
          <a:p>
            <a:r>
              <a:rPr lang="en-US" sz="2800" b="1" dirty="0" smtClean="0">
                <a:latin typeface="Courier New" pitchFamily="49" charset="0"/>
                <a:cs typeface="Courier New" pitchFamily="49" charset="0"/>
              </a:rPr>
              <a:t>put() </a:t>
            </a:r>
            <a:r>
              <a:rPr lang="en-US" dirty="0" smtClean="0"/>
              <a:t>allows the program to print a single character.</a:t>
            </a:r>
          </a:p>
          <a:p>
            <a:r>
              <a:rPr lang="en-US" dirty="0" smtClean="0"/>
              <a:t>It does not do anything that cannot be done using </a:t>
            </a:r>
            <a:r>
              <a:rPr lang="en-US" sz="2800" b="1" dirty="0" smtClean="0">
                <a:latin typeface="Courier New" pitchFamily="49" charset="0"/>
                <a:cs typeface="Courier New" pitchFamily="49" charset="0"/>
              </a:rPr>
              <a:t>&lt;&lt;</a:t>
            </a:r>
            <a:r>
              <a:rPr lang="en-US" dirty="0" smtClean="0"/>
              <a:t>.</a:t>
            </a:r>
          </a:p>
          <a:p>
            <a:r>
              <a:rPr lang="en-US" dirty="0" smtClean="0"/>
              <a:t>Example</a:t>
            </a:r>
          </a:p>
          <a:p>
            <a:pPr marL="400050" lvl="1" indent="0">
              <a:buNone/>
            </a:pPr>
            <a:r>
              <a:rPr lang="en-US" b="1" dirty="0" err="1" smtClean="0">
                <a:latin typeface="Courier New" pitchFamily="49" charset="0"/>
                <a:cs typeface="Courier New" pitchFamily="49" charset="0"/>
              </a:rPr>
              <a:t>cout.put</a:t>
            </a:r>
            <a:r>
              <a:rPr lang="en-US" b="1" dirty="0">
                <a:latin typeface="Courier New" pitchFamily="49" charset="0"/>
                <a:cs typeface="Courier New" pitchFamily="49" charset="0"/>
              </a:rPr>
              <a:t>('a</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2382503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dirty="0" err="1" smtClean="0">
                <a:latin typeface="Courier New" pitchFamily="49" charset="0"/>
                <a:cs typeface="Courier New" pitchFamily="49" charset="0"/>
              </a:rPr>
              <a:t>putback</a:t>
            </a:r>
            <a:r>
              <a:rPr lang="en-US" sz="3200" b="1" dirty="0" smtClean="0">
                <a:latin typeface="Courier New" pitchFamily="49" charset="0"/>
                <a:cs typeface="Courier New" pitchFamily="49" charset="0"/>
              </a:rPr>
              <a:t> ()</a:t>
            </a:r>
            <a:endParaRPr lang="en-US" sz="4800" dirty="0"/>
          </a:p>
        </p:txBody>
      </p:sp>
      <p:sp>
        <p:nvSpPr>
          <p:cNvPr id="3" name="Content Placeholder 2"/>
          <p:cNvSpPr>
            <a:spLocks noGrp="1"/>
          </p:cNvSpPr>
          <p:nvPr>
            <p:ph idx="1"/>
          </p:nvPr>
        </p:nvSpPr>
        <p:spPr/>
        <p:txBody>
          <a:bodyPr/>
          <a:lstStyle/>
          <a:p>
            <a:r>
              <a:rPr lang="en-US" dirty="0" smtClean="0"/>
              <a:t>Sometimes your program needs to know what the next character in the input stream is going to be, but it may not be needed here.  Therefore your program needs to be able to “put back” that next character.</a:t>
            </a:r>
          </a:p>
          <a:p>
            <a:r>
              <a:rPr lang="en-US" dirty="0" err="1" smtClean="0"/>
              <a:t>putback</a:t>
            </a:r>
            <a:r>
              <a:rPr lang="en-US" dirty="0" smtClean="0"/>
              <a:t>() allows your program to return a character to the input stream.</a:t>
            </a:r>
            <a:endParaRPr lang="en-US" dirty="0"/>
          </a:p>
        </p:txBody>
      </p:sp>
    </p:spTree>
    <p:extLst>
      <p:ext uri="{BB962C8B-B14F-4D97-AF65-F5344CB8AC3E}">
        <p14:creationId xmlns:p14="http://schemas.microsoft.com/office/powerpoint/2010/main" val="3318323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if ( (c &gt;= '0') &amp;&amp; (c &lt;= '9') )</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cin.putback</a:t>
            </a:r>
            <a:r>
              <a:rPr lang="en-US" sz="2000" b="1" dirty="0">
                <a:latin typeface="Courier New" pitchFamily="49" charset="0"/>
                <a:cs typeface="Courier New" pitchFamily="49" charset="0"/>
              </a:rPr>
              <a:t> (c);</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&gt;&gt; n;</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"You have entered number " &lt;&lt; n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else</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cin.putback</a:t>
            </a:r>
            <a:r>
              <a:rPr lang="en-US" sz="2000" b="1" dirty="0">
                <a:latin typeface="Courier New" pitchFamily="49" charset="0"/>
                <a:cs typeface="Courier New" pitchFamily="49" charset="0"/>
              </a:rPr>
              <a:t> (c);</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&gt;&gt;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 You have entered word " &lt;&lt; </a:t>
            </a:r>
            <a:r>
              <a:rPr lang="en-US" sz="2000" b="1" dirty="0" err="1" smtClean="0">
                <a:latin typeface="Courier New" pitchFamily="49" charset="0"/>
                <a:cs typeface="Courier New" pitchFamily="49" charset="0"/>
              </a:rPr>
              <a:t>str</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 0;</a:t>
            </a:r>
          </a:p>
          <a:p>
            <a:pPr marL="0" indent="0">
              <a:buNone/>
            </a:pPr>
            <a:r>
              <a:rPr lang="en-US" sz="2000" b="1" dirty="0">
                <a:latin typeface="Courier New" pitchFamily="49" charset="0"/>
                <a:cs typeface="Courier New" pitchFamily="49" charset="0"/>
              </a:rPr>
              <a:t>}</a:t>
            </a:r>
          </a:p>
        </p:txBody>
      </p:sp>
    </p:spTree>
    <p:extLst>
      <p:ext uri="{BB962C8B-B14F-4D97-AF65-F5344CB8AC3E}">
        <p14:creationId xmlns:p14="http://schemas.microsoft.com/office/powerpoint/2010/main" val="2435664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dirty="0" smtClean="0">
                <a:latin typeface="Courier New" pitchFamily="49" charset="0"/>
                <a:cs typeface="Courier New" pitchFamily="49" charset="0"/>
              </a:rPr>
              <a:t>peek()</a:t>
            </a:r>
            <a:endParaRPr lang="en-US" sz="4800" dirty="0"/>
          </a:p>
        </p:txBody>
      </p:sp>
      <p:sp>
        <p:nvSpPr>
          <p:cNvPr id="3" name="Content Placeholder 2"/>
          <p:cNvSpPr>
            <a:spLocks noGrp="1"/>
          </p:cNvSpPr>
          <p:nvPr>
            <p:ph idx="1"/>
          </p:nvPr>
        </p:nvSpPr>
        <p:spPr/>
        <p:txBody>
          <a:bodyPr/>
          <a:lstStyle/>
          <a:p>
            <a:r>
              <a:rPr lang="en-US" dirty="0" smtClean="0"/>
              <a:t>peek() returns the next character in the input stream without actually removing it from the input steam – it allows you a “peek” at what comes next.</a:t>
            </a:r>
            <a:endParaRPr lang="en-US" dirty="0"/>
          </a:p>
        </p:txBody>
      </p:sp>
    </p:spTree>
    <p:extLst>
      <p:ext uri="{BB962C8B-B14F-4D97-AF65-F5344CB8AC3E}">
        <p14:creationId xmlns:p14="http://schemas.microsoft.com/office/powerpoint/2010/main" val="894630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200" b="1" dirty="0" smtClean="0">
                <a:latin typeface="Courier New" pitchFamily="49" charset="0"/>
                <a:cs typeface="Courier New" pitchFamily="49" charset="0"/>
              </a:rPr>
              <a:t>peek()</a:t>
            </a:r>
            <a:r>
              <a:rPr lang="en-US" dirty="0" smtClean="0"/>
              <a:t> </a:t>
            </a:r>
            <a:r>
              <a:rPr lang="en-US" sz="3600" dirty="0" smtClean="0"/>
              <a:t>– An Example</a:t>
            </a:r>
            <a:endParaRPr lang="en-US" sz="3600" dirty="0"/>
          </a:p>
        </p:txBody>
      </p:sp>
      <p:sp>
        <p:nvSpPr>
          <p:cNvPr id="3" name="Content Placeholder 2"/>
          <p:cNvSpPr>
            <a:spLocks noGrp="1"/>
          </p:cNvSpPr>
          <p:nvPr>
            <p:ph idx="1"/>
          </p:nvPr>
        </p:nvSpPr>
        <p:spPr>
          <a:xfrm>
            <a:off x="457200" y="1371601"/>
            <a:ext cx="8229600" cy="4267200"/>
          </a:xfrm>
        </p:spPr>
        <p:txBody>
          <a:bodyPr>
            <a:noAutofit/>
          </a:bodyPr>
          <a:lstStyle/>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istream</a:t>
            </a:r>
            <a:r>
              <a:rPr lang="en-US" sz="2000" b="1" dirty="0">
                <a:latin typeface="Courier New" pitchFamily="49" charset="0"/>
                <a:cs typeface="Courier New" pitchFamily="49" charset="0"/>
              </a:rPr>
              <a:t> peek</a:t>
            </a:r>
          </a:p>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iostream</a:t>
            </a:r>
            <a:r>
              <a:rPr lang="en-US" sz="2000" b="1" dirty="0">
                <a:latin typeface="Courier New" pitchFamily="49" charset="0"/>
                <a:cs typeface="Courier New" pitchFamily="49" charset="0"/>
              </a:rPr>
              <a:t>&gt;</a:t>
            </a:r>
          </a:p>
          <a:p>
            <a:pPr marL="0" indent="0">
              <a:buNone/>
            </a:pPr>
            <a:r>
              <a:rPr lang="en-US" sz="2000" b="1" dirty="0">
                <a:latin typeface="Courier New" pitchFamily="49" charset="0"/>
                <a:cs typeface="Courier New" pitchFamily="49" charset="0"/>
              </a:rPr>
              <a:t>using namespace </a:t>
            </a:r>
            <a:r>
              <a:rPr lang="en-US" sz="2000" b="1" dirty="0" err="1">
                <a:latin typeface="Courier New" pitchFamily="49" charset="0"/>
                <a:cs typeface="Courier New" pitchFamily="49" charset="0"/>
              </a:rPr>
              <a:t>std</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main () {</a:t>
            </a:r>
          </a:p>
          <a:p>
            <a:pPr marL="0" indent="0">
              <a:buNone/>
            </a:pPr>
            <a:r>
              <a:rPr lang="en-US" sz="2000" b="1" dirty="0">
                <a:latin typeface="Courier New" pitchFamily="49" charset="0"/>
                <a:cs typeface="Courier New" pitchFamily="49" charset="0"/>
              </a:rPr>
              <a:t>  char c;</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n;</a:t>
            </a:r>
          </a:p>
          <a:p>
            <a:pPr marL="0" indent="0">
              <a:buNone/>
            </a:pPr>
            <a:r>
              <a:rPr lang="en-US" sz="2000" b="1" dirty="0">
                <a:latin typeface="Courier New" pitchFamily="49" charset="0"/>
                <a:cs typeface="Courier New" pitchFamily="49" charset="0"/>
              </a:rPr>
              <a:t>  char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[256];</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"Enter a number or a word: ";</a:t>
            </a:r>
          </a:p>
          <a:p>
            <a:pPr marL="0" indent="0">
              <a:buNone/>
            </a:pPr>
            <a:r>
              <a:rPr lang="en-US" sz="2000" b="1" dirty="0">
                <a:latin typeface="Courier New" pitchFamily="49" charset="0"/>
                <a:cs typeface="Courier New" pitchFamily="49" charset="0"/>
              </a:rPr>
              <a:t>  c=</a:t>
            </a:r>
            <a:r>
              <a:rPr lang="en-US" sz="2000" b="1" dirty="0" err="1">
                <a:latin typeface="Courier New" pitchFamily="49" charset="0"/>
                <a:cs typeface="Courier New" pitchFamily="49" charset="0"/>
              </a:rPr>
              <a:t>cin.peek</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9018869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marL="0" indent="0">
              <a:buNone/>
            </a:pPr>
            <a:r>
              <a:rPr lang="en-US" sz="2000" b="1" dirty="0" smtClean="0">
                <a:latin typeface="Courier New" pitchFamily="49" charset="0"/>
                <a:cs typeface="Courier New" pitchFamily="49" charset="0"/>
              </a:rPr>
              <a:t>  if </a:t>
            </a:r>
            <a:r>
              <a:rPr lang="en-US" sz="2000" b="1" dirty="0">
                <a:latin typeface="Courier New" pitchFamily="49" charset="0"/>
                <a:cs typeface="Courier New" pitchFamily="49" charset="0"/>
              </a:rPr>
              <a:t>( (c &gt;= '0') &amp;&amp; (c &lt;= '9') )</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&gt;&gt; n;</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"You have entered number " &lt;&lt; n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else</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&gt;&gt;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 You have entered word " &lt;&lt;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 </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 0;</a:t>
            </a:r>
          </a:p>
          <a:p>
            <a:pPr marL="0" indent="0">
              <a:buNone/>
            </a:pPr>
            <a:r>
              <a:rPr lang="en-US" sz="2000" b="1" dirty="0">
                <a:latin typeface="Courier New" pitchFamily="49" charset="0"/>
                <a:cs typeface="Courier New" pitchFamily="49" charset="0"/>
              </a:rPr>
              <a:t>}</a:t>
            </a:r>
          </a:p>
        </p:txBody>
      </p:sp>
    </p:spTree>
    <p:extLst>
      <p:ext uri="{BB962C8B-B14F-4D97-AF65-F5344CB8AC3E}">
        <p14:creationId xmlns:p14="http://schemas.microsoft.com/office/powerpoint/2010/main" val="1377554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dirty="0" smtClean="0">
                <a:latin typeface="Courier New" pitchFamily="49" charset="0"/>
                <a:cs typeface="Courier New" pitchFamily="49" charset="0"/>
              </a:rPr>
              <a:t>ignore()</a:t>
            </a:r>
            <a:endParaRPr lang="en-US" sz="4800" dirty="0"/>
          </a:p>
        </p:txBody>
      </p:sp>
      <p:sp>
        <p:nvSpPr>
          <p:cNvPr id="3" name="Content Placeholder 2"/>
          <p:cNvSpPr>
            <a:spLocks noGrp="1"/>
          </p:cNvSpPr>
          <p:nvPr>
            <p:ph idx="1"/>
          </p:nvPr>
        </p:nvSpPr>
        <p:spPr/>
        <p:txBody>
          <a:bodyPr/>
          <a:lstStyle/>
          <a:p>
            <a:r>
              <a:rPr lang="en-US" sz="2800" b="1" dirty="0" smtClean="0">
                <a:latin typeface="Courier New" pitchFamily="49" charset="0"/>
                <a:cs typeface="Courier New" pitchFamily="49" charset="0"/>
              </a:rPr>
              <a:t>ignore() </a:t>
            </a:r>
            <a:r>
              <a:rPr lang="en-US" dirty="0" smtClean="0"/>
              <a:t>skips up to n characters, or until it encounters a particular character of the programmer’s choosing, which ever comes first.</a:t>
            </a:r>
            <a:endParaRPr lang="en-US" dirty="0"/>
          </a:p>
        </p:txBody>
      </p:sp>
    </p:spTree>
    <p:extLst>
      <p:ext uri="{BB962C8B-B14F-4D97-AF65-F5344CB8AC3E}">
        <p14:creationId xmlns:p14="http://schemas.microsoft.com/office/powerpoint/2010/main" val="3260713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Courier New" pitchFamily="49" charset="0"/>
                <a:cs typeface="Courier New" pitchFamily="49" charset="0"/>
              </a:rPr>
              <a:t>ignore()</a:t>
            </a:r>
            <a:r>
              <a:rPr lang="en-US" sz="3200" dirty="0" smtClean="0">
                <a:latin typeface="Courier New" pitchFamily="49" charset="0"/>
                <a:cs typeface="Courier New" pitchFamily="49" charset="0"/>
              </a:rPr>
              <a:t> </a:t>
            </a:r>
            <a:r>
              <a:rPr lang="en-US" sz="3600" dirty="0" smtClean="0"/>
              <a:t>– An Example</a:t>
            </a:r>
            <a:endParaRPr lang="en-US" sz="3600" dirty="0"/>
          </a:p>
        </p:txBody>
      </p:sp>
      <p:sp>
        <p:nvSpPr>
          <p:cNvPr id="3" name="Content Placeholder 2"/>
          <p:cNvSpPr>
            <a:spLocks noGrp="1"/>
          </p:cNvSpPr>
          <p:nvPr>
            <p:ph idx="1"/>
          </p:nvPr>
        </p:nvSpPr>
        <p:spPr/>
        <p:txBody>
          <a:bodyPr>
            <a:noAutofit/>
          </a:bodyPr>
          <a:lstStyle/>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istream</a:t>
            </a:r>
            <a:r>
              <a:rPr lang="en-US" sz="2000" b="1" dirty="0">
                <a:latin typeface="Courier New" pitchFamily="49" charset="0"/>
                <a:cs typeface="Courier New" pitchFamily="49" charset="0"/>
              </a:rPr>
              <a:t> ignore</a:t>
            </a:r>
          </a:p>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iostream</a:t>
            </a:r>
            <a:r>
              <a:rPr lang="en-US" sz="2000" b="1" dirty="0">
                <a:latin typeface="Courier New" pitchFamily="49" charset="0"/>
                <a:cs typeface="Courier New" pitchFamily="49" charset="0"/>
              </a:rPr>
              <a:t>&gt;</a:t>
            </a:r>
          </a:p>
          <a:p>
            <a:pPr marL="0" indent="0">
              <a:buNone/>
            </a:pPr>
            <a:r>
              <a:rPr lang="en-US" sz="2000" b="1" dirty="0">
                <a:latin typeface="Courier New" pitchFamily="49" charset="0"/>
                <a:cs typeface="Courier New" pitchFamily="49" charset="0"/>
              </a:rPr>
              <a:t>using namespace </a:t>
            </a:r>
            <a:r>
              <a:rPr lang="en-US" sz="2000" b="1" dirty="0" err="1">
                <a:latin typeface="Courier New" pitchFamily="49" charset="0"/>
                <a:cs typeface="Courier New" pitchFamily="49" charset="0"/>
              </a:rPr>
              <a:t>std</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main () {</a:t>
            </a:r>
          </a:p>
          <a:p>
            <a:pPr marL="0" indent="0">
              <a:buNone/>
            </a:pPr>
            <a:r>
              <a:rPr lang="en-US" sz="2000" b="1" dirty="0">
                <a:latin typeface="Courier New" pitchFamily="49" charset="0"/>
                <a:cs typeface="Courier New" pitchFamily="49" charset="0"/>
              </a:rPr>
              <a:t>  char first, last;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"Enter your first and last names: ";</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first=</a:t>
            </a:r>
            <a:r>
              <a:rPr lang="en-US" sz="2000" b="1" dirty="0" err="1">
                <a:latin typeface="Courier New" pitchFamily="49" charset="0"/>
                <a:cs typeface="Courier New" pitchFamily="49" charset="0"/>
              </a:rPr>
              <a:t>cin.get</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cin.ignore</a:t>
            </a:r>
            <a:r>
              <a:rPr lang="en-US" sz="2000" b="1" dirty="0">
                <a:latin typeface="Courier New" pitchFamily="49" charset="0"/>
                <a:cs typeface="Courier New" pitchFamily="49" charset="0"/>
              </a:rPr>
              <a:t>(256,'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3303183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8229600" cy="2773363"/>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last=</a:t>
            </a:r>
            <a:r>
              <a:rPr lang="en-US" sz="2000" b="1" dirty="0" err="1">
                <a:latin typeface="Courier New" pitchFamily="49" charset="0"/>
                <a:cs typeface="Courier New" pitchFamily="49" charset="0"/>
              </a:rPr>
              <a:t>cin.get</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"Your initials are " &lt;&lt; first &lt;&lt; last;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 0;</a:t>
            </a:r>
          </a:p>
          <a:p>
            <a:pPr marL="0" indent="0">
              <a:buNone/>
            </a:pPr>
            <a:r>
              <a:rPr lang="en-US" sz="2000" b="1" dirty="0">
                <a:latin typeface="Courier New" pitchFamily="49" charset="0"/>
                <a:cs typeface="Courier New" pitchFamily="49" charset="0"/>
              </a:rPr>
              <a:t>}</a:t>
            </a:r>
          </a:p>
        </p:txBody>
      </p:sp>
    </p:spTree>
    <p:extLst>
      <p:ext uri="{BB962C8B-B14F-4D97-AF65-F5344CB8AC3E}">
        <p14:creationId xmlns:p14="http://schemas.microsoft.com/office/powerpoint/2010/main" val="3606167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Predefined Functions in </a:t>
            </a:r>
            <a:r>
              <a:rPr lang="en-US" sz="3200" b="1" dirty="0" smtClean="0">
                <a:latin typeface="Courier New" pitchFamily="49" charset="0"/>
                <a:cs typeface="Courier New" pitchFamily="49" charset="0"/>
              </a:rPr>
              <a:t>&lt;</a:t>
            </a:r>
            <a:r>
              <a:rPr lang="en-US" sz="3200" b="1" dirty="0" err="1" smtClean="0">
                <a:latin typeface="Courier New" pitchFamily="49" charset="0"/>
                <a:cs typeface="Courier New" pitchFamily="49" charset="0"/>
              </a:rPr>
              <a:t>cstring</a:t>
            </a:r>
            <a:r>
              <a:rPr lang="en-US" sz="3200" b="1" dirty="0" smtClean="0">
                <a:latin typeface="Courier New" pitchFamily="49" charset="0"/>
                <a:cs typeface="Courier New" pitchFamily="49" charset="0"/>
              </a:rPr>
              <a:t>&gt;</a:t>
            </a:r>
            <a:endParaRPr lang="en-US" sz="3600" b="1" dirty="0">
              <a:latin typeface="Courier New" pitchFamily="49" charset="0"/>
              <a:cs typeface="Courier New" pitchFamily="49"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3116126"/>
              </p:ext>
            </p:extLst>
          </p:nvPr>
        </p:nvGraphicFramePr>
        <p:xfrm>
          <a:off x="457200" y="1600200"/>
          <a:ext cx="8229600" cy="4587240"/>
        </p:xfrm>
        <a:graphic>
          <a:graphicData uri="http://schemas.openxmlformats.org/drawingml/2006/table">
            <a:tbl>
              <a:tblPr firstRow="1" bandRow="1">
                <a:tableStyleId>{5C22544A-7EE6-4342-B048-85BDC9FD1C3A}</a:tableStyleId>
              </a:tblPr>
              <a:tblGrid>
                <a:gridCol w="2514600"/>
                <a:gridCol w="2971800"/>
                <a:gridCol w="2743200"/>
              </a:tblGrid>
              <a:tr h="370840">
                <a:tc>
                  <a:txBody>
                    <a:bodyPr/>
                    <a:lstStyle/>
                    <a:p>
                      <a:r>
                        <a:rPr lang="en-US" dirty="0" smtClean="0">
                          <a:latin typeface="Times New Roman" pitchFamily="18" charset="0"/>
                          <a:cs typeface="Times New Roman" pitchFamily="18" charset="0"/>
                        </a:rPr>
                        <a:t>Function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Description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Caution</a:t>
                      </a:r>
                      <a:endParaRPr lang="en-US" dirty="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strcpy</a:t>
                      </a:r>
                      <a:r>
                        <a:rPr lang="en-US" b="1" dirty="0" smtClean="0">
                          <a:latin typeface="Courier New" pitchFamily="49" charset="0"/>
                          <a:cs typeface="Courier New" pitchFamily="49" charset="0"/>
                        </a:rPr>
                        <a:t>(s,</a:t>
                      </a:r>
                      <a:r>
                        <a:rPr lang="en-US" b="1" baseline="0" dirty="0" smtClean="0">
                          <a:latin typeface="Courier New" pitchFamily="49" charset="0"/>
                          <a:cs typeface="Courier New" pitchFamily="49" charset="0"/>
                        </a:rPr>
                        <a:t> t)</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Copies </a:t>
                      </a:r>
                      <a:r>
                        <a:rPr lang="en-US" dirty="0" smtClean="0">
                          <a:latin typeface="Times New Roman" pitchFamily="18" charset="0"/>
                          <a:cs typeface="Times New Roman" pitchFamily="18" charset="0"/>
                        </a:rPr>
                        <a:t>t into 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No bounds checking</a:t>
                      </a:r>
                      <a:endParaRPr lang="en-US" dirty="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strncpy</a:t>
                      </a:r>
                      <a:r>
                        <a:rPr lang="en-US" b="1" dirty="0" smtClean="0">
                          <a:latin typeface="Courier New" pitchFamily="49" charset="0"/>
                          <a:cs typeface="Courier New" pitchFamily="49" charset="0"/>
                        </a:rPr>
                        <a:t>(s, t, n)</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Copies </a:t>
                      </a:r>
                      <a:r>
                        <a:rPr lang="en-US" dirty="0" smtClean="0">
                          <a:latin typeface="Times New Roman" pitchFamily="18" charset="0"/>
                          <a:cs typeface="Times New Roman" pitchFamily="18" charset="0"/>
                        </a:rPr>
                        <a:t>t </a:t>
                      </a:r>
                      <a:r>
                        <a:rPr lang="en-US" smtClean="0">
                          <a:latin typeface="Times New Roman" pitchFamily="18" charset="0"/>
                          <a:cs typeface="Times New Roman" pitchFamily="18" charset="0"/>
                        </a:rPr>
                        <a:t>into s </a:t>
                      </a:r>
                      <a:r>
                        <a:rPr lang="en-US" baseline="0" smtClean="0">
                          <a:latin typeface="Times New Roman" pitchFamily="18" charset="0"/>
                          <a:cs typeface="Times New Roman" pitchFamily="18" charset="0"/>
                        </a:rPr>
                        <a:t>but </a:t>
                      </a:r>
                      <a:r>
                        <a:rPr lang="en-US" baseline="0" dirty="0" smtClean="0">
                          <a:latin typeface="Times New Roman" pitchFamily="18" charset="0"/>
                          <a:cs typeface="Times New Roman" pitchFamily="18" charset="0"/>
                        </a:rPr>
                        <a:t>no more than n characters are copies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Not</a:t>
                      </a:r>
                      <a:r>
                        <a:rPr lang="en-US" baseline="0" dirty="0" smtClean="0">
                          <a:latin typeface="Times New Roman" pitchFamily="18" charset="0"/>
                          <a:cs typeface="Times New Roman" pitchFamily="18" charset="0"/>
                        </a:rPr>
                        <a:t> implemented in all versions of </a:t>
                      </a:r>
                      <a:r>
                        <a:rPr lang="en-US" baseline="0" dirty="0" err="1" smtClean="0">
                          <a:latin typeface="Times New Roman" pitchFamily="18" charset="0"/>
                          <a:cs typeface="Times New Roman" pitchFamily="18" charset="0"/>
                        </a:rPr>
                        <a:t>c++</a:t>
                      </a:r>
                      <a:endParaRPr lang="en-US" dirty="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strcat</a:t>
                      </a:r>
                      <a:r>
                        <a:rPr lang="en-US" b="1" dirty="0" smtClean="0">
                          <a:latin typeface="Courier New" pitchFamily="49" charset="0"/>
                          <a:cs typeface="Courier New" pitchFamily="49" charset="0"/>
                        </a:rPr>
                        <a:t>(s,</a:t>
                      </a:r>
                      <a:r>
                        <a:rPr lang="en-US" b="1" baseline="0" dirty="0" smtClean="0">
                          <a:latin typeface="Courier New" pitchFamily="49" charset="0"/>
                          <a:cs typeface="Courier New" pitchFamily="49" charset="0"/>
                        </a:rPr>
                        <a:t> t)</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Concatenates t to</a:t>
                      </a:r>
                      <a:r>
                        <a:rPr lang="en-US" baseline="0" dirty="0" smtClean="0">
                          <a:latin typeface="Times New Roman" pitchFamily="18" charset="0"/>
                          <a:cs typeface="Times New Roman" pitchFamily="18" charset="0"/>
                        </a:rPr>
                        <a:t> the end of s</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No bounds checking</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latin typeface="Courier New" pitchFamily="49" charset="0"/>
                          <a:cs typeface="Courier New" pitchFamily="49" charset="0"/>
                        </a:rPr>
                        <a:t>strncat</a:t>
                      </a:r>
                      <a:r>
                        <a:rPr lang="en-US" b="1" dirty="0" smtClean="0">
                          <a:latin typeface="Courier New" pitchFamily="49" charset="0"/>
                          <a:cs typeface="Courier New" pitchFamily="49" charset="0"/>
                        </a:rPr>
                        <a:t>(s,</a:t>
                      </a:r>
                      <a:r>
                        <a:rPr lang="en-US" b="1" baseline="0" dirty="0" smtClean="0">
                          <a:latin typeface="Courier New" pitchFamily="49" charset="0"/>
                          <a:cs typeface="Courier New" pitchFamily="49" charset="0"/>
                        </a:rPr>
                        <a:t> t, n)</a:t>
                      </a:r>
                      <a:endParaRPr lang="en-US" b="1" dirty="0" smtClean="0">
                        <a:latin typeface="Courier New" pitchFamily="49" charset="0"/>
                        <a:cs typeface="Courier New" pitchFamily="49"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Concatenates t to</a:t>
                      </a:r>
                      <a:r>
                        <a:rPr lang="en-US" baseline="0" dirty="0" smtClean="0">
                          <a:latin typeface="Times New Roman" pitchFamily="18" charset="0"/>
                          <a:cs typeface="Times New Roman" pitchFamily="18" charset="0"/>
                        </a:rPr>
                        <a:t> the end of s but no more than n characters</a:t>
                      </a:r>
                      <a:endParaRPr lang="en-US" dirty="0" smtClean="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Not</a:t>
                      </a:r>
                      <a:r>
                        <a:rPr lang="en-US" baseline="0" dirty="0" smtClean="0">
                          <a:latin typeface="Times New Roman" pitchFamily="18" charset="0"/>
                          <a:cs typeface="Times New Roman" pitchFamily="18" charset="0"/>
                        </a:rPr>
                        <a:t> implemented in all versions of </a:t>
                      </a:r>
                      <a:r>
                        <a:rPr lang="en-US" baseline="0" dirty="0" err="1" smtClean="0">
                          <a:latin typeface="Times New Roman" pitchFamily="18" charset="0"/>
                          <a:cs typeface="Times New Roman" pitchFamily="18" charset="0"/>
                        </a:rPr>
                        <a:t>c++</a:t>
                      </a:r>
                      <a:endParaRPr lang="en-US" dirty="0" smtClean="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strlen</a:t>
                      </a:r>
                      <a:r>
                        <a:rPr lang="en-US" b="1" dirty="0" smtClean="0">
                          <a:latin typeface="Courier New" pitchFamily="49" charset="0"/>
                          <a:cs typeface="Courier New" pitchFamily="49" charset="0"/>
                        </a:rPr>
                        <a:t>(s)</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a:t>
                      </a:r>
                      <a:r>
                        <a:rPr lang="en-US" baseline="0" dirty="0" smtClean="0">
                          <a:latin typeface="Times New Roman" pitchFamily="18" charset="0"/>
                          <a:cs typeface="Times New Roman" pitchFamily="18" charset="0"/>
                        </a:rPr>
                        <a:t> the length of s (not counting ‘\0’)</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strcmp</a:t>
                      </a:r>
                      <a:r>
                        <a:rPr lang="en-US" b="1" dirty="0" smtClean="0">
                          <a:latin typeface="Courier New" pitchFamily="49" charset="0"/>
                          <a:cs typeface="Courier New" pitchFamily="49" charset="0"/>
                        </a:rPr>
                        <a:t>(s, t)</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0 if s == t</a:t>
                      </a:r>
                    </a:p>
                    <a:p>
                      <a:r>
                        <a:rPr lang="en-US" dirty="0" smtClean="0">
                          <a:latin typeface="Times New Roman" pitchFamily="18" charset="0"/>
                          <a:cs typeface="Times New Roman" pitchFamily="18" charset="0"/>
                        </a:rPr>
                        <a:t>        &lt; 0 if s &lt; t</a:t>
                      </a:r>
                    </a:p>
                    <a:p>
                      <a:r>
                        <a:rPr lang="en-US" dirty="0" smtClean="0">
                          <a:latin typeface="Times New Roman" pitchFamily="18" charset="0"/>
                          <a:cs typeface="Times New Roman" pitchFamily="18" charset="0"/>
                        </a:rPr>
                        <a:t>        &gt; 0 if s &gt; t</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No bounds checking</a:t>
                      </a:r>
                    </a:p>
                  </a:txBody>
                  <a:tcPr/>
                </a:tc>
              </a:tr>
              <a:tr h="370840">
                <a:tc>
                  <a:txBody>
                    <a:bodyPr/>
                    <a:lstStyle/>
                    <a:p>
                      <a:r>
                        <a:rPr lang="en-US" b="1" dirty="0" err="1" smtClean="0">
                          <a:latin typeface="Courier New" pitchFamily="49" charset="0"/>
                          <a:cs typeface="Courier New" pitchFamily="49" charset="0"/>
                        </a:rPr>
                        <a:t>strncmp</a:t>
                      </a:r>
                      <a:r>
                        <a:rPr lang="en-US" b="1" dirty="0" smtClean="0">
                          <a:latin typeface="Courier New" pitchFamily="49" charset="0"/>
                          <a:cs typeface="Courier New" pitchFamily="49" charset="0"/>
                        </a:rPr>
                        <a:t>(s, t, n)</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Same as </a:t>
                      </a:r>
                      <a:r>
                        <a:rPr lang="en-US" dirty="0" err="1" smtClean="0">
                          <a:latin typeface="Times New Roman" pitchFamily="18" charset="0"/>
                          <a:cs typeface="Times New Roman" pitchFamily="18" charset="0"/>
                        </a:rPr>
                        <a:t>strcmp</a:t>
                      </a:r>
                      <a:r>
                        <a:rPr lang="en-US" dirty="0" smtClean="0">
                          <a:latin typeface="Times New Roman" pitchFamily="18" charset="0"/>
                          <a:cs typeface="Times New Roman" pitchFamily="18" charset="0"/>
                        </a:rPr>
                        <a:t> but compares</a:t>
                      </a:r>
                      <a:r>
                        <a:rPr lang="en-US" baseline="0" dirty="0" smtClean="0">
                          <a:latin typeface="Times New Roman" pitchFamily="18" charset="0"/>
                          <a:cs typeface="Times New Roman" pitchFamily="18" charset="0"/>
                        </a:rPr>
                        <a:t> no more than n characters</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Not</a:t>
                      </a:r>
                      <a:r>
                        <a:rPr lang="en-US" baseline="0" dirty="0" smtClean="0">
                          <a:latin typeface="Times New Roman" pitchFamily="18" charset="0"/>
                          <a:cs typeface="Times New Roman" pitchFamily="18" charset="0"/>
                        </a:rPr>
                        <a:t> implemented in all versions of </a:t>
                      </a:r>
                      <a:r>
                        <a:rPr lang="en-US" baseline="0" dirty="0" err="1" smtClean="0">
                          <a:latin typeface="Times New Roman" pitchFamily="18" charset="0"/>
                          <a:cs typeface="Times New Roman" pitchFamily="18" charset="0"/>
                        </a:rPr>
                        <a:t>c++</a:t>
                      </a:r>
                      <a:endParaRPr lang="en-US" dirty="0" smtClean="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094622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Character-manipulating</a:t>
            </a:r>
            <a:r>
              <a:rPr lang="en-US" baseline="0" dirty="0" smtClean="0"/>
              <a:t> Functions</a:t>
            </a:r>
            <a:endParaRPr lang="en-US" dirty="0"/>
          </a:p>
        </p:txBody>
      </p:sp>
      <p:sp>
        <p:nvSpPr>
          <p:cNvPr id="3" name="Content Placeholder 2"/>
          <p:cNvSpPr>
            <a:spLocks noGrp="1"/>
          </p:cNvSpPr>
          <p:nvPr>
            <p:ph idx="1"/>
          </p:nvPr>
        </p:nvSpPr>
        <p:spPr/>
        <p:txBody>
          <a:bodyPr/>
          <a:lstStyle/>
          <a:p>
            <a:r>
              <a:rPr lang="en-US" dirty="0" smtClean="0"/>
              <a:t>There are several operations that you may need for basic text manipulation and are most commonly performed character by character.</a:t>
            </a:r>
          </a:p>
          <a:p>
            <a:r>
              <a:rPr lang="en-US" dirty="0" smtClean="0"/>
              <a:t>These functions have their prototypes in the </a:t>
            </a:r>
            <a:r>
              <a:rPr lang="en-US" dirty="0" err="1" smtClean="0"/>
              <a:t>cctype</a:t>
            </a:r>
            <a:r>
              <a:rPr lang="en-US" dirty="0" smtClean="0"/>
              <a:t> header file.</a:t>
            </a:r>
          </a:p>
          <a:p>
            <a:r>
              <a:rPr lang="en-US" dirty="0" smtClean="0"/>
              <a:t>Using these methods requires that </a:t>
            </a:r>
          </a:p>
          <a:p>
            <a:pPr marL="400050" lvl="1" indent="0">
              <a:buNone/>
            </a:pPr>
            <a:r>
              <a:rPr lang="en-US" b="1" dirty="0" smtClean="0">
                <a:latin typeface="Courier New" pitchFamily="49" charset="0"/>
                <a:cs typeface="Courier New" pitchFamily="49" charset="0"/>
              </a:rPr>
              <a:t>#include	&lt;</a:t>
            </a:r>
            <a:r>
              <a:rPr lang="en-US" b="1" dirty="0" err="1" smtClean="0">
                <a:latin typeface="Courier New" pitchFamily="49" charset="0"/>
                <a:cs typeface="Courier New" pitchFamily="49" charset="0"/>
              </a:rPr>
              <a:t>cctype</a:t>
            </a:r>
            <a:r>
              <a:rPr lang="en-US" b="1" dirty="0" smtClean="0">
                <a:latin typeface="Courier New" pitchFamily="49" charset="0"/>
                <a:cs typeface="Courier New" pitchFamily="49" charset="0"/>
              </a:rPr>
              <a:t>&gt;</a:t>
            </a:r>
          </a:p>
          <a:p>
            <a:pPr marL="400050" lvl="1" indent="0">
              <a:buNone/>
            </a:pPr>
            <a:r>
              <a:rPr lang="en-US" sz="3200" dirty="0" smtClean="0"/>
              <a:t>be included in the program using them</a:t>
            </a:r>
            <a:endParaRPr lang="en-US" sz="3200" dirty="0"/>
          </a:p>
        </p:txBody>
      </p:sp>
    </p:spTree>
    <p:extLst>
      <p:ext uri="{BB962C8B-B14F-4D97-AF65-F5344CB8AC3E}">
        <p14:creationId xmlns:p14="http://schemas.microsoft.com/office/powerpoint/2010/main" val="3646715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Functions in </a:t>
            </a:r>
            <a:r>
              <a:rPr lang="en-US" sz="4000" b="1" dirty="0" smtClean="0">
                <a:latin typeface="Courier New" pitchFamily="49" charset="0"/>
                <a:cs typeface="Courier New" pitchFamily="49" charset="0"/>
              </a:rPr>
              <a:t>&lt;</a:t>
            </a:r>
            <a:r>
              <a:rPr lang="en-US" sz="4000" b="1" dirty="0" err="1" smtClean="0">
                <a:latin typeface="Courier New" pitchFamily="49" charset="0"/>
                <a:cs typeface="Courier New" pitchFamily="49" charset="0"/>
              </a:rPr>
              <a:t>cctype</a:t>
            </a:r>
            <a:r>
              <a:rPr lang="en-US" sz="4000" b="1" dirty="0" smtClean="0">
                <a:latin typeface="Courier New" pitchFamily="49" charset="0"/>
                <a:cs typeface="Courier New" pitchFamily="49" charset="0"/>
              </a:rPr>
              <a:t>&gt;</a:t>
            </a:r>
            <a:endParaRPr lang="en-US" b="1" dirty="0">
              <a:latin typeface="Courier New" pitchFamily="49" charset="0"/>
              <a:cs typeface="Courier New" pitchFamily="49"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4413799"/>
              </p:ext>
            </p:extLst>
          </p:nvPr>
        </p:nvGraphicFramePr>
        <p:xfrm>
          <a:off x="457200" y="1600200"/>
          <a:ext cx="8229601" cy="4150360"/>
        </p:xfrm>
        <a:graphic>
          <a:graphicData uri="http://schemas.openxmlformats.org/drawingml/2006/table">
            <a:tbl>
              <a:tblPr firstRow="1" bandRow="1">
                <a:tableStyleId>{5C22544A-7EE6-4342-B048-85BDC9FD1C3A}</a:tableStyleId>
              </a:tblPr>
              <a:tblGrid>
                <a:gridCol w="1752600"/>
                <a:gridCol w="2590800"/>
                <a:gridCol w="3886201"/>
              </a:tblGrid>
              <a:tr h="370840">
                <a:tc>
                  <a:txBody>
                    <a:bodyPr/>
                    <a:lstStyle/>
                    <a:p>
                      <a:r>
                        <a:rPr lang="en-US" dirty="0" smtClean="0">
                          <a:latin typeface="Times New Roman" pitchFamily="18" charset="0"/>
                          <a:cs typeface="Times New Roman" pitchFamily="18" charset="0"/>
                        </a:rPr>
                        <a:t>Function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Description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toupper</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the upper case version of the character</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c = </a:t>
                      </a:r>
                      <a:r>
                        <a:rPr lang="en-US" sz="1600" b="1" dirty="0" err="1" smtClean="0">
                          <a:latin typeface="Courier New" pitchFamily="49" charset="0"/>
                          <a:cs typeface="Courier New" pitchFamily="49" charset="0"/>
                        </a:rPr>
                        <a:t>toupper</a:t>
                      </a:r>
                      <a:r>
                        <a:rPr lang="en-US" sz="1600" b="1" dirty="0" smtClean="0">
                          <a:latin typeface="Courier New" pitchFamily="49" charset="0"/>
                          <a:cs typeface="Courier New" pitchFamily="49" charset="0"/>
                        </a:rPr>
                        <a:t>(‘a’);</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tolower</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Returns the lower case version of the character</a:t>
                      </a:r>
                    </a:p>
                  </a:txBody>
                  <a:tcPr/>
                </a:tc>
                <a:tc>
                  <a:txBody>
                    <a:bodyPr/>
                    <a:lstStyle/>
                    <a:p>
                      <a:r>
                        <a:rPr lang="en-US" sz="1600" b="1" dirty="0" smtClean="0">
                          <a:latin typeface="Courier New" pitchFamily="49" charset="0"/>
                          <a:cs typeface="Courier New" pitchFamily="49" charset="0"/>
                        </a:rPr>
                        <a:t>c = </a:t>
                      </a:r>
                      <a:r>
                        <a:rPr lang="en-US" sz="1600" b="1" dirty="0" err="1" smtClean="0">
                          <a:latin typeface="Courier New" pitchFamily="49" charset="0"/>
                          <a:cs typeface="Courier New" pitchFamily="49" charset="0"/>
                        </a:rPr>
                        <a:t>tolower</a:t>
                      </a:r>
                      <a:r>
                        <a:rPr lang="en-US" sz="1600" b="1" dirty="0" smtClean="0">
                          <a:latin typeface="Courier New" pitchFamily="49" charset="0"/>
                          <a:cs typeface="Courier New" pitchFamily="49" charset="0"/>
                        </a:rPr>
                        <a:t>(‘A’);</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isupper</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an upper case letter</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if (</a:t>
                      </a:r>
                      <a:r>
                        <a:rPr lang="en-US" sz="1600" b="1" dirty="0" err="1" smtClean="0">
                          <a:latin typeface="Courier New" pitchFamily="49" charset="0"/>
                          <a:cs typeface="Courier New" pitchFamily="49" charset="0"/>
                        </a:rPr>
                        <a:t>isupper</a:t>
                      </a:r>
                      <a:r>
                        <a:rPr lang="en-US" sz="1600" b="1" dirty="0" smtClean="0">
                          <a:latin typeface="Courier New" pitchFamily="49" charset="0"/>
                          <a:cs typeface="Courier New" pitchFamily="49" charset="0"/>
                        </a:rPr>
                        <a:t>(c))</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cout</a:t>
                      </a:r>
                      <a:r>
                        <a:rPr lang="en-US" sz="1600" b="1" dirty="0" smtClean="0">
                          <a:latin typeface="Courier New" pitchFamily="49" charset="0"/>
                          <a:cs typeface="Courier New" pitchFamily="49" charset="0"/>
                        </a:rPr>
                        <a:t> &lt;&lt; ‘upper case’;</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islower</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Returns true if c is an lower case letter</a:t>
                      </a:r>
                    </a:p>
                  </a:txBody>
                  <a:tcPr/>
                </a:tc>
                <a:tc>
                  <a:txBody>
                    <a:bodyPr/>
                    <a:lstStyle/>
                    <a:p>
                      <a:r>
                        <a:rPr lang="en-US" sz="1600" b="1" dirty="0" smtClean="0">
                          <a:latin typeface="Courier New" pitchFamily="49" charset="0"/>
                          <a:cs typeface="Courier New" pitchFamily="49" charset="0"/>
                        </a:rPr>
                        <a:t>if (</a:t>
                      </a:r>
                      <a:r>
                        <a:rPr lang="en-US" sz="1600" b="1" dirty="0" err="1" smtClean="0">
                          <a:latin typeface="Courier New" pitchFamily="49" charset="0"/>
                          <a:cs typeface="Courier New" pitchFamily="49" charset="0"/>
                        </a:rPr>
                        <a:t>islower</a:t>
                      </a:r>
                      <a:r>
                        <a:rPr lang="en-US" sz="1600" b="1" dirty="0" smtClean="0">
                          <a:latin typeface="Courier New" pitchFamily="49" charset="0"/>
                          <a:cs typeface="Courier New" pitchFamily="49" charset="0"/>
                        </a:rPr>
                        <a:t>(c))</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cout</a:t>
                      </a:r>
                      <a:r>
                        <a:rPr lang="en-US" sz="1600" b="1" dirty="0" smtClean="0">
                          <a:latin typeface="Courier New" pitchFamily="49" charset="0"/>
                          <a:cs typeface="Courier New" pitchFamily="49" charset="0"/>
                        </a:rPr>
                        <a:t> &lt;&lt; ‘lower case’;</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isalpha</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 letter</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if (</a:t>
                      </a:r>
                      <a:r>
                        <a:rPr lang="en-US" sz="1600" b="1" dirty="0" err="1" smtClean="0">
                          <a:latin typeface="Courier New" pitchFamily="49" charset="0"/>
                          <a:cs typeface="Courier New" pitchFamily="49" charset="0"/>
                        </a:rPr>
                        <a:t>isalpha</a:t>
                      </a:r>
                      <a:r>
                        <a:rPr lang="en-US" sz="1600" b="1" dirty="0" smtClean="0">
                          <a:latin typeface="Courier New" pitchFamily="49" charset="0"/>
                          <a:cs typeface="Courier New" pitchFamily="49" charset="0"/>
                        </a:rPr>
                        <a:t>(c))</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cout</a:t>
                      </a:r>
                      <a:r>
                        <a:rPr lang="en-US" sz="1600" b="1" dirty="0" smtClean="0">
                          <a:latin typeface="Courier New" pitchFamily="49" charset="0"/>
                          <a:cs typeface="Courier New" pitchFamily="49" charset="0"/>
                        </a:rPr>
                        <a:t> &lt;&lt; “it’s a letter”;</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isdigit</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 digit</a:t>
                      </a:r>
                      <a:r>
                        <a:rPr lang="en-US" baseline="0" dirty="0" smtClean="0">
                          <a:latin typeface="Times New Roman" pitchFamily="18" charset="0"/>
                          <a:cs typeface="Times New Roman" pitchFamily="18" charset="0"/>
                        </a:rPr>
                        <a:t> (0 through 9)</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if (</a:t>
                      </a:r>
                      <a:r>
                        <a:rPr lang="en-US" sz="1600" b="1" dirty="0" err="1" smtClean="0">
                          <a:latin typeface="Courier New" pitchFamily="49" charset="0"/>
                          <a:cs typeface="Courier New" pitchFamily="49" charset="0"/>
                        </a:rPr>
                        <a:t>isalpha</a:t>
                      </a:r>
                      <a:r>
                        <a:rPr lang="en-US" sz="1600" b="1" dirty="0" smtClean="0">
                          <a:latin typeface="Courier New" pitchFamily="49" charset="0"/>
                          <a:cs typeface="Courier New" pitchFamily="49" charset="0"/>
                        </a:rPr>
                        <a:t>(c))</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cout</a:t>
                      </a:r>
                      <a:r>
                        <a:rPr lang="en-US" sz="1600" b="1" dirty="0" smtClean="0">
                          <a:latin typeface="Courier New" pitchFamily="49" charset="0"/>
                          <a:cs typeface="Courier New" pitchFamily="49" charset="0"/>
                        </a:rPr>
                        <a:t> &lt;&lt; “it’s a number”;</a:t>
                      </a:r>
                    </a:p>
                  </a:txBody>
                  <a:tcPr/>
                </a:tc>
              </a:tr>
            </a:tbl>
          </a:graphicData>
        </a:graphic>
      </p:graphicFrame>
    </p:spTree>
    <p:extLst>
      <p:ext uri="{BB962C8B-B14F-4D97-AF65-F5344CB8AC3E}">
        <p14:creationId xmlns:p14="http://schemas.microsoft.com/office/powerpoint/2010/main" val="4269331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a:t>Functions in &lt;</a:t>
            </a:r>
            <a:r>
              <a:rPr lang="en-US" sz="4000" dirty="0" err="1"/>
              <a:t>cctype</a:t>
            </a:r>
            <a:r>
              <a:rPr lang="en-US" sz="4000" dirty="0" smtClean="0"/>
              <a:t>&gt; (continued)</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919321"/>
              </p:ext>
            </p:extLst>
          </p:nvPr>
        </p:nvGraphicFramePr>
        <p:xfrm>
          <a:off x="457200" y="1219200"/>
          <a:ext cx="8229601" cy="5034280"/>
        </p:xfrm>
        <a:graphic>
          <a:graphicData uri="http://schemas.openxmlformats.org/drawingml/2006/table">
            <a:tbl>
              <a:tblPr firstRow="1" bandRow="1">
                <a:tableStyleId>{5C22544A-7EE6-4342-B048-85BDC9FD1C3A}</a:tableStyleId>
              </a:tblPr>
              <a:tblGrid>
                <a:gridCol w="1752600"/>
                <a:gridCol w="2895600"/>
                <a:gridCol w="3581401"/>
              </a:tblGrid>
              <a:tr h="370840">
                <a:tc>
                  <a:txBody>
                    <a:bodyPr/>
                    <a:lstStyle/>
                    <a:p>
                      <a:r>
                        <a:rPr lang="en-US" dirty="0" smtClean="0">
                          <a:latin typeface="Times New Roman" pitchFamily="18" charset="0"/>
                          <a:cs typeface="Times New Roman" pitchFamily="18" charset="0"/>
                        </a:rPr>
                        <a:t>Function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Description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a:txBody>
                  <a:tcPr/>
                </a:tc>
              </a:tr>
              <a:tr h="370840">
                <a:tc>
                  <a:txBody>
                    <a:bodyPr/>
                    <a:lstStyle/>
                    <a:p>
                      <a:r>
                        <a:rPr lang="en-US" b="1" dirty="0" err="1" smtClean="0">
                          <a:latin typeface="Courier New" pitchFamily="49" charset="0"/>
                          <a:cs typeface="Courier New" pitchFamily="49" charset="0"/>
                        </a:rPr>
                        <a:t>isalnum</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alphanumeric</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if (</a:t>
                      </a:r>
                      <a:r>
                        <a:rPr lang="en-US" sz="1600" b="1" dirty="0" err="1" smtClean="0">
                          <a:latin typeface="Courier New" pitchFamily="49" charset="0"/>
                          <a:cs typeface="Courier New" pitchFamily="49" charset="0"/>
                        </a:rPr>
                        <a:t>isalnum</a:t>
                      </a:r>
                      <a:r>
                        <a:rPr lang="en-US" sz="1600" b="1" dirty="0" smtClean="0">
                          <a:latin typeface="Courier New" pitchFamily="49" charset="0"/>
                          <a:cs typeface="Courier New" pitchFamily="49" charset="0"/>
                        </a:rPr>
                        <a:t>(‘3’))</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cout</a:t>
                      </a:r>
                      <a:r>
                        <a:rPr lang="en-US" sz="1600" b="1" dirty="0" smtClean="0">
                          <a:latin typeface="Courier New" pitchFamily="49" charset="0"/>
                          <a:cs typeface="Courier New" pitchFamily="49" charset="0"/>
                        </a:rPr>
                        <a:t> &lt;&lt; “alphanumeric”;</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isspace</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a:t>
                      </a:r>
                      <a:r>
                        <a:rPr lang="en-US" baseline="0" dirty="0" smtClean="0">
                          <a:latin typeface="Times New Roman" pitchFamily="18" charset="0"/>
                          <a:cs typeface="Times New Roman" pitchFamily="18" charset="0"/>
                        </a:rPr>
                        <a:t> true if c is a white space character</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while (</a:t>
                      </a:r>
                      <a:r>
                        <a:rPr lang="en-US" sz="1600" b="1" dirty="0" err="1" smtClean="0">
                          <a:latin typeface="Courier New" pitchFamily="49" charset="0"/>
                          <a:cs typeface="Courier New" pitchFamily="49" charset="0"/>
                        </a:rPr>
                        <a:t>isspace</a:t>
                      </a:r>
                      <a:r>
                        <a:rPr lang="en-US" sz="1600" b="1" dirty="0" smtClean="0">
                          <a:latin typeface="Courier New" pitchFamily="49" charset="0"/>
                          <a:cs typeface="Courier New" pitchFamily="49" charset="0"/>
                        </a:rPr>
                        <a:t>(c))</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cin.get</a:t>
                      </a:r>
                      <a:r>
                        <a:rPr lang="en-US" sz="1600" b="1" dirty="0" smtClean="0">
                          <a:latin typeface="Courier New" pitchFamily="49" charset="0"/>
                          <a:cs typeface="Courier New" pitchFamily="49" charset="0"/>
                        </a:rPr>
                        <a:t>(c);</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ispunct</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 printable</a:t>
                      </a:r>
                      <a:r>
                        <a:rPr lang="en-US" baseline="0" dirty="0" smtClean="0">
                          <a:latin typeface="Times New Roman" pitchFamily="18" charset="0"/>
                          <a:cs typeface="Times New Roman" pitchFamily="18" charset="0"/>
                        </a:rPr>
                        <a:t> character other than number, letter or white space</a:t>
                      </a:r>
                      <a:endParaRPr lang="en-US" dirty="0">
                        <a:latin typeface="Times New Roman" pitchFamily="18" charset="0"/>
                        <a:cs typeface="Times New Roman" pitchFamily="18" charset="0"/>
                      </a:endParaRPr>
                    </a:p>
                  </a:txBody>
                  <a:tcPr/>
                </a:tc>
                <a:tc>
                  <a:txBody>
                    <a:bodyPr/>
                    <a:lstStyle/>
                    <a:p>
                      <a:r>
                        <a:rPr lang="en-US" sz="1600" b="1" dirty="0" smtClean="0">
                          <a:latin typeface="Courier New" pitchFamily="49" charset="0"/>
                          <a:cs typeface="Courier New" pitchFamily="49" charset="0"/>
                        </a:rPr>
                        <a:t>if (</a:t>
                      </a:r>
                      <a:r>
                        <a:rPr lang="en-US" sz="1600" b="1" dirty="0" err="1" smtClean="0">
                          <a:latin typeface="Courier New" pitchFamily="49" charset="0"/>
                          <a:cs typeface="Courier New" pitchFamily="49" charset="0"/>
                        </a:rPr>
                        <a:t>ispunct</a:t>
                      </a:r>
                      <a:r>
                        <a:rPr lang="en-US" sz="1600" b="1" dirty="0" smtClean="0">
                          <a:latin typeface="Courier New" pitchFamily="49" charset="0"/>
                          <a:cs typeface="Courier New" pitchFamily="49" charset="0"/>
                        </a:rPr>
                        <a:t>(c))</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cout</a:t>
                      </a:r>
                      <a:r>
                        <a:rPr lang="en-US" sz="1600" b="1" dirty="0" smtClean="0">
                          <a:latin typeface="Courier New" pitchFamily="49" charset="0"/>
                          <a:cs typeface="Courier New" pitchFamily="49" charset="0"/>
                        </a:rPr>
                        <a:t> &lt;&lt; “punctuation”;</a:t>
                      </a:r>
                      <a:endParaRPr lang="en-US" sz="1600" b="1" dirty="0">
                        <a:latin typeface="Courier New" pitchFamily="49" charset="0"/>
                        <a:cs typeface="Courier New" pitchFamily="49" charset="0"/>
                      </a:endParaRPr>
                    </a:p>
                  </a:txBody>
                  <a:tcPr/>
                </a:tc>
              </a:tr>
              <a:tr h="370840">
                <a:tc>
                  <a:txBody>
                    <a:bodyPr/>
                    <a:lstStyle/>
                    <a:p>
                      <a:r>
                        <a:rPr lang="en-US" b="1" dirty="0" err="1" smtClean="0">
                          <a:latin typeface="Courier New" pitchFamily="49" charset="0"/>
                          <a:cs typeface="Courier New" pitchFamily="49" charset="0"/>
                        </a:rPr>
                        <a:t>isprint</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 printable character</a:t>
                      </a:r>
                      <a:endParaRPr lang="en-US" dirty="0">
                        <a:latin typeface="Times New Roman" pitchFamily="18" charset="0"/>
                        <a:cs typeface="Times New Roman" pitchFamily="18" charset="0"/>
                      </a:endParaRPr>
                    </a:p>
                  </a:txBody>
                  <a:tcPr/>
                </a:tc>
                <a:tc>
                  <a:txBody>
                    <a:bodyPr/>
                    <a:lstStyle/>
                    <a:p>
                      <a:endParaRPr lang="en-US"/>
                    </a:p>
                  </a:txBody>
                  <a:tcPr/>
                </a:tc>
              </a:tr>
              <a:tr h="370840">
                <a:tc>
                  <a:txBody>
                    <a:bodyPr/>
                    <a:lstStyle/>
                    <a:p>
                      <a:r>
                        <a:rPr lang="en-US" b="1" dirty="0" err="1" smtClean="0">
                          <a:latin typeface="Courier New" pitchFamily="49" charset="0"/>
                          <a:cs typeface="Courier New" pitchFamily="49" charset="0"/>
                        </a:rPr>
                        <a:t>isgraph</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Returns true if c is a printable character other an white space</a:t>
                      </a:r>
                    </a:p>
                    <a:p>
                      <a:endParaRPr lang="en-US" dirty="0">
                        <a:latin typeface="Times New Roman" pitchFamily="18" charset="0"/>
                        <a:cs typeface="Times New Roman" pitchFamily="18" charset="0"/>
                      </a:endParaRPr>
                    </a:p>
                  </a:txBody>
                  <a:tcPr/>
                </a:tc>
                <a:tc>
                  <a:txBody>
                    <a:bodyPr/>
                    <a:lstStyle/>
                    <a:p>
                      <a:endParaRPr lang="en-US"/>
                    </a:p>
                  </a:txBody>
                  <a:tcPr/>
                </a:tc>
              </a:tr>
              <a:tr h="370840">
                <a:tc>
                  <a:txBody>
                    <a:bodyPr/>
                    <a:lstStyle/>
                    <a:p>
                      <a:r>
                        <a:rPr lang="en-US" b="1" dirty="0" err="1" smtClean="0">
                          <a:latin typeface="Courier New" pitchFamily="49" charset="0"/>
                          <a:cs typeface="Courier New" pitchFamily="49" charset="0"/>
                        </a:rPr>
                        <a:t>isctrl</a:t>
                      </a:r>
                      <a:r>
                        <a:rPr lang="en-US" b="1" dirty="0" smtClean="0">
                          <a:latin typeface="Courier New" pitchFamily="49" charset="0"/>
                          <a:cs typeface="Courier New" pitchFamily="49" charset="0"/>
                        </a:rPr>
                        <a:t>(c)</a:t>
                      </a:r>
                      <a:endParaRPr lang="en-US"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c is a control character</a:t>
                      </a:r>
                      <a:endParaRPr lang="en-US" dirty="0">
                        <a:latin typeface="Times New Roman" pitchFamily="18" charset="0"/>
                        <a:cs typeface="Times New Roman" pitchFamily="18" charset="0"/>
                      </a:endParaRPr>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200144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Pitfall: </a:t>
            </a:r>
            <a:r>
              <a:rPr lang="en-US" dirty="0" err="1"/>
              <a:t>toupper</a:t>
            </a:r>
            <a:r>
              <a:rPr lang="en-US" dirty="0"/>
              <a:t> and </a:t>
            </a:r>
            <a:r>
              <a:rPr lang="en-US" dirty="0" err="1"/>
              <a:t>tolower</a:t>
            </a:r>
            <a:r>
              <a:rPr lang="en-US" dirty="0"/>
              <a:t> return </a:t>
            </a:r>
            <a:r>
              <a:rPr lang="en-US" dirty="0" err="1"/>
              <a:t>int</a:t>
            </a:r>
            <a:r>
              <a:rPr lang="en-US" dirty="0"/>
              <a:t> value</a:t>
            </a:r>
          </a:p>
        </p:txBody>
      </p:sp>
      <p:sp>
        <p:nvSpPr>
          <p:cNvPr id="3" name="Content Placeholder 2"/>
          <p:cNvSpPr>
            <a:spLocks noGrp="1"/>
          </p:cNvSpPr>
          <p:nvPr>
            <p:ph idx="1"/>
          </p:nvPr>
        </p:nvSpPr>
        <p:spPr/>
        <p:txBody>
          <a:bodyPr>
            <a:normAutofit lnSpcReduction="10000"/>
          </a:bodyPr>
          <a:lstStyle/>
          <a:p>
            <a:r>
              <a:rPr lang="en-US" dirty="0" smtClean="0"/>
              <a:t>In many ways, C and C++ consider characters to be 8-bit unsigned integers.  For this reason, many string functions return an </a:t>
            </a:r>
            <a:r>
              <a:rPr lang="en-US" sz="2800" b="1" dirty="0" err="1" smtClean="0">
                <a:latin typeface="Courier New" pitchFamily="49" charset="0"/>
                <a:cs typeface="Courier New" pitchFamily="49" charset="0"/>
              </a:rPr>
              <a:t>int</a:t>
            </a:r>
            <a:r>
              <a:rPr lang="en-US" dirty="0" smtClean="0"/>
              <a:t> value.</a:t>
            </a:r>
          </a:p>
          <a:p>
            <a:r>
              <a:rPr lang="en-US" dirty="0" smtClean="0"/>
              <a:t>Writing </a:t>
            </a:r>
            <a:r>
              <a:rPr lang="en-US" sz="2800" b="1" dirty="0" err="1" smtClean="0">
                <a:latin typeface="Courier New" pitchFamily="49" charset="0"/>
                <a:cs typeface="Courier New" pitchFamily="49" charset="0"/>
              </a:rPr>
              <a:t>cout</a:t>
            </a:r>
            <a:r>
              <a:rPr lang="en-US" sz="2800" b="1" dirty="0" smtClean="0">
                <a:latin typeface="Courier New" pitchFamily="49" charset="0"/>
                <a:cs typeface="Courier New" pitchFamily="49" charset="0"/>
              </a:rPr>
              <a:t> &lt;&lt; </a:t>
            </a:r>
            <a:r>
              <a:rPr lang="en-US" sz="2800" b="1" dirty="0" err="1" smtClean="0">
                <a:latin typeface="Courier New" pitchFamily="49" charset="0"/>
                <a:cs typeface="Courier New" pitchFamily="49" charset="0"/>
              </a:rPr>
              <a:t>toupper</a:t>
            </a:r>
            <a:r>
              <a:rPr lang="en-US" sz="2800" b="1" dirty="0" smtClean="0">
                <a:latin typeface="Courier New" pitchFamily="49" charset="0"/>
                <a:cs typeface="Courier New" pitchFamily="49" charset="0"/>
              </a:rPr>
              <a:t>(</a:t>
            </a:r>
            <a:r>
              <a:rPr lang="en-US" sz="2800" b="1" dirty="0">
                <a:latin typeface="Courier New" pitchFamily="49" charset="0"/>
                <a:cs typeface="Courier New" pitchFamily="49" charset="0"/>
              </a:rPr>
              <a:t>'</a:t>
            </a:r>
            <a:r>
              <a:rPr lang="en-US" sz="2800" b="1" dirty="0" smtClean="0">
                <a:latin typeface="Courier New" pitchFamily="49" charset="0"/>
                <a:cs typeface="Courier New" pitchFamily="49" charset="0"/>
              </a:rPr>
              <a:t>a');</a:t>
            </a:r>
            <a:r>
              <a:rPr lang="en-US" dirty="0" smtClean="0"/>
              <a:t> will not write ‘</a:t>
            </a:r>
            <a:r>
              <a:rPr lang="en-US" sz="2800" b="1" dirty="0" smtClean="0">
                <a:latin typeface="Courier New" pitchFamily="49" charset="0"/>
                <a:cs typeface="Courier New" pitchFamily="49" charset="0"/>
              </a:rPr>
              <a:t>A</a:t>
            </a:r>
            <a:r>
              <a:rPr lang="en-US" dirty="0" smtClean="0"/>
              <a:t>’ but the numeric code that represents ‘</a:t>
            </a:r>
            <a:r>
              <a:rPr lang="en-US" sz="2800" b="1" dirty="0" smtClean="0">
                <a:latin typeface="Courier New" pitchFamily="49" charset="0"/>
                <a:cs typeface="Courier New" pitchFamily="49" charset="0"/>
              </a:rPr>
              <a:t>A</a:t>
            </a:r>
            <a:r>
              <a:rPr lang="en-US" dirty="0" smtClean="0"/>
              <a:t>’.</a:t>
            </a:r>
          </a:p>
          <a:p>
            <a:r>
              <a:rPr lang="en-US" dirty="0" smtClean="0"/>
              <a:t>To get the desired result write</a:t>
            </a:r>
          </a:p>
          <a:p>
            <a:pPr marL="0" indent="0">
              <a:buNone/>
            </a:pPr>
            <a:r>
              <a:rPr lang="en-US" sz="2800" b="1" dirty="0">
                <a:latin typeface="Courier New" pitchFamily="49" charset="0"/>
                <a:cs typeface="Courier New" pitchFamily="49" charset="0"/>
              </a:rPr>
              <a:t>	</a:t>
            </a:r>
            <a:r>
              <a:rPr lang="en-US" sz="2800" b="1" dirty="0" smtClean="0">
                <a:latin typeface="Courier New" pitchFamily="49" charset="0"/>
                <a:cs typeface="Courier New" pitchFamily="49" charset="0"/>
              </a:rPr>
              <a:t>char c = </a:t>
            </a:r>
            <a:r>
              <a:rPr lang="en-US" sz="2800" b="1" dirty="0" err="1" smtClean="0">
                <a:latin typeface="Courier New" pitchFamily="49" charset="0"/>
                <a:cs typeface="Courier New" pitchFamily="49" charset="0"/>
              </a:rPr>
              <a:t>toupper</a:t>
            </a:r>
            <a:r>
              <a:rPr lang="en-US" sz="2800" b="1" dirty="0" smtClean="0">
                <a:latin typeface="Courier New" pitchFamily="49" charset="0"/>
                <a:cs typeface="Courier New" pitchFamily="49" charset="0"/>
              </a:rPr>
              <a:t>('a');</a:t>
            </a:r>
          </a:p>
          <a:p>
            <a:pPr marL="0" indent="0">
              <a:buNone/>
            </a:pPr>
            <a:r>
              <a:rPr lang="en-US" sz="2800" b="1" dirty="0">
                <a:latin typeface="Courier New" pitchFamily="49" charset="0"/>
                <a:cs typeface="Courier New" pitchFamily="49" charset="0"/>
              </a:rPr>
              <a:t>	</a:t>
            </a:r>
            <a:r>
              <a:rPr lang="en-US" sz="2800" b="1" dirty="0" err="1" smtClean="0">
                <a:latin typeface="Courier New" pitchFamily="49" charset="0"/>
                <a:cs typeface="Courier New" pitchFamily="49" charset="0"/>
              </a:rPr>
              <a:t>cout</a:t>
            </a:r>
            <a:r>
              <a:rPr lang="en-US" sz="2800" b="1" dirty="0" smtClean="0">
                <a:latin typeface="Courier New" pitchFamily="49" charset="0"/>
                <a:cs typeface="Courier New" pitchFamily="49" charset="0"/>
              </a:rPr>
              <a:t> &lt;&lt; c;</a:t>
            </a:r>
            <a:endParaRPr lang="en-US" sz="2800" b="1" dirty="0">
              <a:latin typeface="Courier New" pitchFamily="49" charset="0"/>
              <a:cs typeface="Courier New" pitchFamily="49" charset="0"/>
            </a:endParaRPr>
          </a:p>
        </p:txBody>
      </p:sp>
    </p:spTree>
    <p:extLst>
      <p:ext uri="{BB962C8B-B14F-4D97-AF65-F5344CB8AC3E}">
        <p14:creationId xmlns:p14="http://schemas.microsoft.com/office/powerpoint/2010/main" val="1080387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a:t>
            </a:r>
            <a:r>
              <a:rPr lang="en-US" baseline="0" dirty="0" smtClean="0"/>
              <a:t> </a:t>
            </a:r>
            <a:r>
              <a:rPr lang="en-US" sz="4000" b="1" baseline="0" dirty="0" smtClean="0">
                <a:latin typeface="Courier New" pitchFamily="49" charset="0"/>
                <a:cs typeface="Courier New" pitchFamily="49" charset="0"/>
              </a:rPr>
              <a:t>string</a:t>
            </a:r>
            <a:r>
              <a:rPr lang="en-US" sz="4000" baseline="0" dirty="0" smtClean="0"/>
              <a:t> </a:t>
            </a:r>
            <a:r>
              <a:rPr lang="en-US" baseline="0" dirty="0" smtClean="0"/>
              <a:t>class</a:t>
            </a:r>
            <a:endParaRPr lang="en-US" dirty="0"/>
          </a:p>
        </p:txBody>
      </p:sp>
      <p:sp>
        <p:nvSpPr>
          <p:cNvPr id="3" name="Content Placeholder 2"/>
          <p:cNvSpPr>
            <a:spLocks noGrp="1"/>
          </p:cNvSpPr>
          <p:nvPr>
            <p:ph idx="1"/>
          </p:nvPr>
        </p:nvSpPr>
        <p:spPr/>
        <p:txBody>
          <a:bodyPr/>
          <a:lstStyle/>
          <a:p>
            <a:r>
              <a:rPr lang="en-US" dirty="0" smtClean="0"/>
              <a:t>Up until now, we have been using C-strings, which are arrays of characters ended with a null byte.</a:t>
            </a:r>
          </a:p>
          <a:p>
            <a:r>
              <a:rPr lang="en-US" dirty="0" smtClean="0"/>
              <a:t>The class </a:t>
            </a:r>
            <a:r>
              <a:rPr lang="en-US" sz="2800" b="1" dirty="0" smtClean="0">
                <a:latin typeface="Courier New" pitchFamily="49" charset="0"/>
                <a:cs typeface="Courier New" pitchFamily="49" charset="0"/>
              </a:rPr>
              <a:t>string </a:t>
            </a:r>
            <a:r>
              <a:rPr lang="en-US" dirty="0" smtClean="0"/>
              <a:t>is defined in the library </a:t>
            </a:r>
            <a:r>
              <a:rPr lang="en-US" sz="2800" b="1" dirty="0" smtClean="0">
                <a:latin typeface="Courier New" pitchFamily="49" charset="0"/>
                <a:cs typeface="Courier New" pitchFamily="49" charset="0"/>
              </a:rPr>
              <a:t>&lt;string&gt; </a:t>
            </a:r>
            <a:r>
              <a:rPr lang="en-US" dirty="0" smtClean="0"/>
              <a:t>and allows you to use strings in a somewhat more natural way.</a:t>
            </a:r>
          </a:p>
          <a:p>
            <a:r>
              <a:rPr lang="en-US" dirty="0" smtClean="0"/>
              <a:t>You can use </a:t>
            </a:r>
            <a:r>
              <a:rPr lang="en-US" sz="2800" b="1" dirty="0" smtClean="0">
                <a:latin typeface="Courier New" pitchFamily="49" charset="0"/>
                <a:cs typeface="Courier New" pitchFamily="49" charset="0"/>
              </a:rPr>
              <a:t>=</a:t>
            </a:r>
            <a:r>
              <a:rPr lang="en-US" sz="2800" dirty="0" smtClean="0"/>
              <a:t> </a:t>
            </a:r>
            <a:r>
              <a:rPr lang="en-US" dirty="0" smtClean="0"/>
              <a:t>as an assignment operator and </a:t>
            </a:r>
            <a:r>
              <a:rPr lang="en-US" sz="2800" b="1" dirty="0" smtClean="0">
                <a:latin typeface="Courier New" pitchFamily="49" charset="0"/>
                <a:cs typeface="Courier New" pitchFamily="49" charset="0"/>
              </a:rPr>
              <a:t>+</a:t>
            </a:r>
            <a:r>
              <a:rPr lang="en-US" sz="2800" dirty="0" smtClean="0"/>
              <a:t> </a:t>
            </a:r>
            <a:r>
              <a:rPr lang="en-US" dirty="0" smtClean="0"/>
              <a:t>as a concatenation operator.</a:t>
            </a:r>
            <a:endParaRPr lang="en-US" dirty="0"/>
          </a:p>
        </p:txBody>
      </p:sp>
    </p:spTree>
    <p:extLst>
      <p:ext uri="{BB962C8B-B14F-4D97-AF65-F5344CB8AC3E}">
        <p14:creationId xmlns:p14="http://schemas.microsoft.com/office/powerpoint/2010/main" val="8318646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latin typeface="Courier New" pitchFamily="49" charset="0"/>
                <a:cs typeface="Courier New" pitchFamily="49" charset="0"/>
              </a:rPr>
              <a:t>ants.cpp</a:t>
            </a:r>
            <a:endParaRPr lang="en-US" sz="3200" b="1" dirty="0">
              <a:latin typeface="Courier New" pitchFamily="49" charset="0"/>
              <a:cs typeface="Courier New" pitchFamily="49" charset="0"/>
            </a:endParaRPr>
          </a:p>
        </p:txBody>
      </p:sp>
      <p:sp>
        <p:nvSpPr>
          <p:cNvPr id="3" name="Content Placeholder 2"/>
          <p:cNvSpPr>
            <a:spLocks noGrp="1"/>
          </p:cNvSpPr>
          <p:nvPr>
            <p:ph idx="1"/>
          </p:nvPr>
        </p:nvSpPr>
        <p:spPr>
          <a:xfrm>
            <a:off x="457200" y="1219200"/>
            <a:ext cx="8229600" cy="4906963"/>
          </a:xfrm>
        </p:spPr>
        <p:txBody>
          <a:bodyPr>
            <a:noAutofit/>
          </a:bodyPr>
          <a:lstStyle/>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iostream</a:t>
            </a:r>
            <a:r>
              <a:rPr lang="en-US" sz="2000" b="1" dirty="0">
                <a:latin typeface="Courier New" pitchFamily="49" charset="0"/>
                <a:cs typeface="Courier New" pitchFamily="49" charset="0"/>
              </a:rPr>
              <a:t>&gt;</a:t>
            </a:r>
          </a:p>
          <a:p>
            <a:pPr marL="0" indent="0">
              <a:buNone/>
            </a:pPr>
            <a:r>
              <a:rPr lang="en-US" sz="2800" b="1" dirty="0">
                <a:latin typeface="Courier New" pitchFamily="49" charset="0"/>
                <a:cs typeface="Courier New" pitchFamily="49" charset="0"/>
              </a:rPr>
              <a:t>#include	&lt;string&gt;</a:t>
            </a:r>
          </a:p>
          <a:p>
            <a:pPr marL="0" indent="0">
              <a:buNone/>
            </a:pPr>
            <a:r>
              <a:rPr lang="en-US" sz="2000" b="1" dirty="0">
                <a:latin typeface="Courier New" pitchFamily="49" charset="0"/>
                <a:cs typeface="Courier New" pitchFamily="49" charset="0"/>
              </a:rPr>
              <a:t>using namespace </a:t>
            </a:r>
            <a:r>
              <a:rPr lang="en-US" sz="2000" b="1" dirty="0" err="1">
                <a:latin typeface="Courier New" pitchFamily="49" charset="0"/>
                <a:cs typeface="Courier New" pitchFamily="49" charset="0"/>
              </a:rPr>
              <a:t>std</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main(void)</a:t>
            </a:r>
          </a:p>
          <a:p>
            <a:pPr marL="0" indent="0">
              <a:buNone/>
            </a:pP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string phrase</a:t>
            </a:r>
            <a:r>
              <a:rPr lang="en-US" sz="2000" b="1" dirty="0" smtClean="0">
                <a:latin typeface="Courier New" pitchFamily="49" charset="0"/>
                <a:cs typeface="Courier New" pitchFamily="49" charset="0"/>
              </a:rPr>
              <a:t>; //uninitialized</a:t>
            </a:r>
          </a:p>
          <a:p>
            <a:pPr marL="0" indent="0">
              <a:buNone/>
            </a:pPr>
            <a:endParaRPr lang="en-US" sz="2000" b="1" dirty="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 The following ARE BOTH initialized</a:t>
            </a: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string adjective("fried"), noun("ants");</a:t>
            </a:r>
          </a:p>
          <a:p>
            <a:pPr marL="0" indent="0">
              <a:buNone/>
            </a:pPr>
            <a:r>
              <a:rPr lang="en-US" sz="2000" b="1" dirty="0">
                <a:latin typeface="Courier New" pitchFamily="49" charset="0"/>
                <a:cs typeface="Courier New" pitchFamily="49" charset="0"/>
              </a:rPr>
              <a:t>	string wish = "Bon </a:t>
            </a:r>
            <a:r>
              <a:rPr lang="en-US" sz="2000" b="1" dirty="0" err="1" smtClean="0">
                <a:latin typeface="Courier New" pitchFamily="49" charset="0"/>
                <a:cs typeface="Courier New" pitchFamily="49" charset="0"/>
              </a:rPr>
              <a:t>appetit</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marL="0" indent="0">
              <a:buNone/>
            </a:pP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336171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marL="0" indent="0">
              <a:buNone/>
            </a:pPr>
            <a:r>
              <a:rPr lang="en-US" sz="2000" b="1" dirty="0" smtClean="0">
                <a:latin typeface="Courier New" pitchFamily="49" charset="0"/>
                <a:cs typeface="Courier New" pitchFamily="49" charset="0"/>
              </a:rPr>
              <a:t>	// + is used for concatenation</a:t>
            </a:r>
          </a:p>
          <a:p>
            <a:pPr marL="0" indent="0">
              <a:buNone/>
            </a:pPr>
            <a:r>
              <a:rPr lang="en-US" sz="2000" b="1" dirty="0">
                <a:latin typeface="Courier New" pitchFamily="49" charset="0"/>
                <a:cs typeface="Courier New" pitchFamily="49" charset="0"/>
              </a:rPr>
              <a:t>	phrase = "I love " + adjective + " " + noun </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phrase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wish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return 0;</a:t>
            </a:r>
          </a:p>
          <a:p>
            <a:pPr marL="0" indent="0">
              <a:buNone/>
            </a:pPr>
            <a:r>
              <a:rPr lang="en-US" sz="2000" b="1" dirty="0" smtClean="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u="sng" dirty="0" smtClean="0"/>
              <a:t>Output</a:t>
            </a:r>
          </a:p>
          <a:p>
            <a:pPr marL="0" indent="0">
              <a:buNone/>
            </a:pPr>
            <a:r>
              <a:rPr lang="en-US" sz="2000" b="1" dirty="0">
                <a:latin typeface="Courier New" pitchFamily="49" charset="0"/>
                <a:cs typeface="Courier New" pitchFamily="49" charset="0"/>
              </a:rPr>
              <a:t>I love fried ants!</a:t>
            </a:r>
          </a:p>
          <a:p>
            <a:pPr marL="0" indent="0">
              <a:buNone/>
            </a:pPr>
            <a:r>
              <a:rPr lang="en-US" sz="2000" b="1" dirty="0">
                <a:latin typeface="Courier New" pitchFamily="49" charset="0"/>
                <a:cs typeface="Courier New" pitchFamily="49" charset="0"/>
              </a:rPr>
              <a:t>Bon </a:t>
            </a:r>
            <a:r>
              <a:rPr lang="en-US" sz="2000" b="1" dirty="0" err="1" smtClean="0">
                <a:latin typeface="Courier New" pitchFamily="49" charset="0"/>
                <a:cs typeface="Courier New" pitchFamily="49" charset="0"/>
              </a:rPr>
              <a:t>appetit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685879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a:t>
            </a:r>
            <a:r>
              <a:rPr lang="en-US" baseline="0" dirty="0" smtClean="0"/>
              <a:t> with string</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dirty="0" smtClean="0"/>
              <a:t>You can use the insertion operator </a:t>
            </a:r>
            <a:r>
              <a:rPr lang="en-US" sz="2800" b="1" dirty="0" smtClean="0">
                <a:latin typeface="Courier New" pitchFamily="49" charset="0"/>
                <a:cs typeface="Courier New" pitchFamily="49" charset="0"/>
              </a:rPr>
              <a:t>&gt;&gt;</a:t>
            </a:r>
            <a:r>
              <a:rPr lang="en-US" dirty="0" smtClean="0"/>
              <a:t> and </a:t>
            </a:r>
            <a:r>
              <a:rPr lang="en-US" sz="2800" b="1" dirty="0" err="1" smtClean="0">
                <a:latin typeface="Courier New" pitchFamily="49" charset="0"/>
                <a:cs typeface="Courier New" pitchFamily="49" charset="0"/>
              </a:rPr>
              <a:t>cout</a:t>
            </a:r>
            <a:r>
              <a:rPr lang="en-US" sz="2800" dirty="0" smtClean="0"/>
              <a:t> </a:t>
            </a:r>
            <a:r>
              <a:rPr lang="en-US" dirty="0" smtClean="0"/>
              <a:t>to print string objects just as you would do with any other data item.</a:t>
            </a:r>
          </a:p>
          <a:p>
            <a:r>
              <a:rPr lang="en-US" dirty="0" smtClean="0"/>
              <a:t>You can use the extraction operator </a:t>
            </a:r>
            <a:r>
              <a:rPr lang="en-US" sz="2800" b="1" dirty="0" smtClean="0">
                <a:latin typeface="Courier New" pitchFamily="49" charset="0"/>
                <a:cs typeface="Courier New" pitchFamily="49" charset="0"/>
              </a:rPr>
              <a:t>&lt;&lt;</a:t>
            </a:r>
            <a:r>
              <a:rPr lang="en-US" dirty="0" smtClean="0"/>
              <a:t> and </a:t>
            </a:r>
            <a:r>
              <a:rPr lang="en-US" sz="2800" b="1" dirty="0" err="1" smtClean="0">
                <a:latin typeface="Courier New" pitchFamily="49" charset="0"/>
                <a:cs typeface="Courier New" pitchFamily="49" charset="0"/>
              </a:rPr>
              <a:t>cin</a:t>
            </a:r>
            <a:r>
              <a:rPr lang="en-US" sz="2800" b="1" dirty="0" smtClean="0">
                <a:latin typeface="Courier New" pitchFamily="49" charset="0"/>
                <a:cs typeface="Courier New" pitchFamily="49" charset="0"/>
              </a:rPr>
              <a:t> </a:t>
            </a:r>
            <a:r>
              <a:rPr lang="en-US" dirty="0" smtClean="0"/>
              <a:t>to read string objects, but </a:t>
            </a:r>
            <a:r>
              <a:rPr lang="en-US" sz="2800" b="1" dirty="0" smtClean="0">
                <a:latin typeface="Courier New" pitchFamily="49" charset="0"/>
                <a:cs typeface="Courier New" pitchFamily="49" charset="0"/>
              </a:rPr>
              <a:t>&lt;&lt;</a:t>
            </a:r>
            <a:r>
              <a:rPr lang="en-US" dirty="0" smtClean="0"/>
              <a:t> will skip initial whitespace and then read only until the next whitespace character.</a:t>
            </a:r>
          </a:p>
          <a:p>
            <a:r>
              <a:rPr lang="en-US" dirty="0" smtClean="0"/>
              <a:t>If you wish to read input including the whitespace, you need to use the method </a:t>
            </a:r>
            <a:r>
              <a:rPr lang="en-US" sz="2800" b="1" dirty="0" err="1" smtClean="0">
                <a:latin typeface="Courier New" pitchFamily="49" charset="0"/>
                <a:cs typeface="Courier New" pitchFamily="49" charset="0"/>
              </a:rPr>
              <a:t>cin.get</a:t>
            </a:r>
            <a:r>
              <a:rPr lang="en-US" sz="2800" b="1" dirty="0" smtClean="0">
                <a:latin typeface="Courier New" pitchFamily="49" charset="0"/>
                <a:cs typeface="Courier New" pitchFamily="49" charset="0"/>
              </a:rPr>
              <a:t>()</a:t>
            </a:r>
            <a:endParaRPr lang="en-US" sz="2800" b="1" dirty="0">
              <a:latin typeface="Courier New" pitchFamily="49" charset="0"/>
              <a:cs typeface="Courier New" pitchFamily="49" charset="0"/>
            </a:endParaRPr>
          </a:p>
        </p:txBody>
      </p:sp>
    </p:spTree>
    <p:extLst>
      <p:ext uri="{BB962C8B-B14F-4D97-AF65-F5344CB8AC3E}">
        <p14:creationId xmlns:p14="http://schemas.microsoft.com/office/powerpoint/2010/main" val="32650845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latin typeface="Courier New" pitchFamily="49" charset="0"/>
                <a:cs typeface="Courier New" pitchFamily="49" charset="0"/>
              </a:rPr>
              <a:t>motto.cpp</a:t>
            </a:r>
            <a:endParaRPr lang="en-US" sz="3200" b="1" dirty="0">
              <a:latin typeface="Courier New" pitchFamily="49" charset="0"/>
              <a:cs typeface="Courier New" pitchFamily="49" charset="0"/>
            </a:endParaRPr>
          </a:p>
        </p:txBody>
      </p:sp>
      <p:sp>
        <p:nvSpPr>
          <p:cNvPr id="3" name="Content Placeholder 2"/>
          <p:cNvSpPr>
            <a:spLocks noGrp="1"/>
          </p:cNvSpPr>
          <p:nvPr>
            <p:ph idx="1"/>
          </p:nvPr>
        </p:nvSpPr>
        <p:spPr>
          <a:xfrm>
            <a:off x="457200" y="1295400"/>
            <a:ext cx="8229600" cy="4830763"/>
          </a:xfrm>
        </p:spPr>
        <p:txBody>
          <a:bodyPr>
            <a:noAutofit/>
          </a:bodyPr>
          <a:lstStyle/>
          <a:p>
            <a:pPr marL="0" indent="0">
              <a:buNone/>
            </a:pPr>
            <a:r>
              <a:rPr lang="en-US" sz="2000" b="1" dirty="0">
                <a:latin typeface="Courier New" pitchFamily="49" charset="0"/>
                <a:cs typeface="Courier New" pitchFamily="49" charset="0"/>
              </a:rPr>
              <a:t>// Demonstrates </a:t>
            </a:r>
            <a:r>
              <a:rPr lang="en-US" sz="2000" b="1" dirty="0" err="1">
                <a:latin typeface="Courier New" pitchFamily="49" charset="0"/>
                <a:cs typeface="Courier New" pitchFamily="49" charset="0"/>
              </a:rPr>
              <a:t>getline</a:t>
            </a:r>
            <a:r>
              <a:rPr lang="en-US" sz="2000" b="1" dirty="0">
                <a:latin typeface="Courier New" pitchFamily="49" charset="0"/>
                <a:cs typeface="Courier New" pitchFamily="49" charset="0"/>
              </a:rPr>
              <a:t> and </a:t>
            </a:r>
            <a:r>
              <a:rPr lang="en-US" sz="2000" b="1" dirty="0" err="1">
                <a:latin typeface="Courier New" pitchFamily="49" charset="0"/>
                <a:cs typeface="Courier New" pitchFamily="49" charset="0"/>
              </a:rPr>
              <a:t>cin.get</a:t>
            </a: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iostream</a:t>
            </a:r>
            <a:r>
              <a:rPr lang="en-US" sz="2000" b="1" dirty="0">
                <a:latin typeface="Courier New" pitchFamily="49" charset="0"/>
                <a:cs typeface="Courier New" pitchFamily="49" charset="0"/>
              </a:rPr>
              <a:t>&gt;</a:t>
            </a:r>
          </a:p>
          <a:p>
            <a:pPr marL="0" indent="0">
              <a:buNone/>
            </a:pPr>
            <a:r>
              <a:rPr lang="en-US" sz="2000" b="1" dirty="0">
                <a:latin typeface="Courier New" pitchFamily="49" charset="0"/>
                <a:cs typeface="Courier New" pitchFamily="49" charset="0"/>
              </a:rPr>
              <a:t>#include	&lt;string&gt;</a:t>
            </a:r>
          </a:p>
          <a:p>
            <a:pPr marL="0" indent="0">
              <a:buNone/>
            </a:pPr>
            <a:r>
              <a:rPr lang="en-US" sz="2000" b="1" dirty="0">
                <a:latin typeface="Courier New" pitchFamily="49" charset="0"/>
                <a:cs typeface="Courier New" pitchFamily="49" charset="0"/>
              </a:rPr>
              <a:t>using namespace </a:t>
            </a:r>
            <a:r>
              <a:rPr lang="en-US" sz="2000" b="1" dirty="0" err="1">
                <a:latin typeface="Courier New" pitchFamily="49" charset="0"/>
                <a:cs typeface="Courier New" pitchFamily="49" charset="0"/>
              </a:rPr>
              <a:t>std</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void	</a:t>
            </a:r>
            <a:r>
              <a:rPr lang="en-US" sz="2000" b="1" dirty="0" err="1">
                <a:latin typeface="Courier New" pitchFamily="49" charset="0"/>
                <a:cs typeface="Courier New" pitchFamily="49" charset="0"/>
              </a:rPr>
              <a:t>newLine</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main(void)</a:t>
            </a:r>
          </a:p>
          <a:p>
            <a:pPr marL="0" indent="0">
              <a:buNone/>
            </a:pP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firstName</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recordName</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string motto </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a:t>
            </a:r>
            <a:r>
              <a:rPr lang="en-US" sz="2000" b="1" dirty="0">
                <a:latin typeface="Courier New" pitchFamily="49" charset="0"/>
                <a:cs typeface="Courier New" pitchFamily="49" charset="0"/>
              </a:rPr>
              <a:t>"Your records are our records</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3631017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"Enter your first and last name:";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&gt;&gt; </a:t>
            </a:r>
            <a:r>
              <a:rPr lang="en-US" sz="2000" b="1" dirty="0" err="1">
                <a:latin typeface="Courier New" pitchFamily="49" charset="0"/>
                <a:cs typeface="Courier New" pitchFamily="49" charset="0"/>
              </a:rPr>
              <a:t>firstName</a:t>
            </a:r>
            <a:r>
              <a:rPr lang="en-US" sz="2000" b="1" dirty="0">
                <a:latin typeface="Courier New" pitchFamily="49" charset="0"/>
                <a:cs typeface="Courier New" pitchFamily="49" charset="0"/>
              </a:rPr>
              <a:t> &gt;&gt;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newLine</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recordName</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 + ", " + </a:t>
            </a:r>
            <a:r>
              <a:rPr lang="en-US" sz="2000" b="1" dirty="0" err="1">
                <a:latin typeface="Courier New" pitchFamily="49" charset="0"/>
                <a:cs typeface="Courier New" pitchFamily="49" charset="0"/>
              </a:rPr>
              <a:t>firstName</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"Your name in our records is: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recordName</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"Our motto is\n"</a:t>
            </a:r>
          </a:p>
          <a:p>
            <a:pPr marL="0" indent="0">
              <a:buNone/>
            </a:pPr>
            <a:r>
              <a:rPr lang="en-US" sz="2000" b="1" dirty="0">
                <a:latin typeface="Courier New" pitchFamily="49" charset="0"/>
                <a:cs typeface="Courier New" pitchFamily="49" charset="0"/>
              </a:rPr>
              <a:t>		&lt;&lt; motto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&lt;&lt; </a:t>
            </a:r>
            <a:r>
              <a:rPr lang="en-US" sz="2000" b="1" dirty="0">
                <a:latin typeface="Courier New" pitchFamily="49" charset="0"/>
                <a:cs typeface="Courier New" pitchFamily="49" charset="0"/>
              </a:rPr>
              <a:t>"Please suggest a </a:t>
            </a:r>
            <a:r>
              <a:rPr lang="en-US" sz="2000" b="1" dirty="0" smtClean="0">
                <a:latin typeface="Courier New" pitchFamily="49" charset="0"/>
                <a:cs typeface="Courier New" pitchFamily="49" charset="0"/>
              </a:rPr>
              <a:t>better </a:t>
            </a:r>
            <a:r>
              <a:rPr lang="en-US" sz="2000" b="1" dirty="0">
                <a:latin typeface="Courier New" pitchFamily="49" charset="0"/>
                <a:cs typeface="Courier New" pitchFamily="49" charset="0"/>
              </a:rPr>
              <a:t>"</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&lt;&lt; </a:t>
            </a:r>
            <a:r>
              <a:rPr lang="en-US" sz="2000" b="1" dirty="0">
                <a:latin typeface="Courier New" pitchFamily="49" charset="0"/>
                <a:cs typeface="Courier New" pitchFamily="49" charset="0"/>
              </a:rPr>
              <a:t>"</a:t>
            </a:r>
            <a:r>
              <a:rPr lang="en-US" sz="2000" b="1" dirty="0" smtClean="0">
                <a:latin typeface="Courier New" pitchFamily="49" charset="0"/>
                <a:cs typeface="Courier New" pitchFamily="49" charset="0"/>
              </a:rPr>
              <a:t>(</a:t>
            </a:r>
            <a:r>
              <a:rPr lang="en-US" sz="2000" b="1" dirty="0">
                <a:latin typeface="Courier New" pitchFamily="49" charset="0"/>
                <a:cs typeface="Courier New" pitchFamily="49" charset="0"/>
              </a:rPr>
              <a:t>one line) motto:\n";</a:t>
            </a:r>
          </a:p>
          <a:p>
            <a:pPr marL="0" indent="0">
              <a:buNone/>
            </a:pPr>
            <a:r>
              <a:rPr lang="en-US" sz="2000" b="1" dirty="0">
                <a:latin typeface="Courier New" pitchFamily="49" charset="0"/>
                <a:cs typeface="Courier New" pitchFamily="49" charset="0"/>
              </a:rPr>
              <a:t>	</a:t>
            </a:r>
          </a:p>
        </p:txBody>
      </p:sp>
    </p:spTree>
    <p:extLst>
      <p:ext uri="{BB962C8B-B14F-4D97-AF65-F5344CB8AC3E}">
        <p14:creationId xmlns:p14="http://schemas.microsoft.com/office/powerpoint/2010/main" val="4018475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C-String: Input and Output</a:t>
            </a:r>
            <a:endParaRPr lang="en-US" dirty="0"/>
          </a:p>
        </p:txBody>
      </p:sp>
      <p:sp>
        <p:nvSpPr>
          <p:cNvPr id="3" name="Content Placeholder 2"/>
          <p:cNvSpPr>
            <a:spLocks noGrp="1"/>
          </p:cNvSpPr>
          <p:nvPr>
            <p:ph idx="1"/>
          </p:nvPr>
        </p:nvSpPr>
        <p:spPr/>
        <p:txBody>
          <a:bodyPr>
            <a:normAutofit/>
          </a:bodyPr>
          <a:lstStyle/>
          <a:p>
            <a:r>
              <a:rPr lang="en-US" dirty="0" smtClean="0"/>
              <a:t>In addition to </a:t>
            </a:r>
            <a:r>
              <a:rPr lang="en-US" sz="2800" b="1" dirty="0" err="1" smtClean="0">
                <a:latin typeface="Courier New" pitchFamily="49" charset="0"/>
                <a:cs typeface="Courier New" pitchFamily="49" charset="0"/>
              </a:rPr>
              <a:t>cin</a:t>
            </a:r>
            <a:r>
              <a:rPr lang="en-US" sz="2800" b="1" dirty="0" smtClean="0">
                <a:latin typeface="Courier New" pitchFamily="49" charset="0"/>
                <a:cs typeface="Courier New" pitchFamily="49" charset="0"/>
              </a:rPr>
              <a:t> &gt;&gt; </a:t>
            </a:r>
            <a:r>
              <a:rPr lang="en-US" dirty="0" smtClean="0"/>
              <a:t>and </a:t>
            </a:r>
            <a:r>
              <a:rPr lang="en-US" sz="2800" b="1" dirty="0" err="1" smtClean="0">
                <a:latin typeface="Courier New" pitchFamily="49" charset="0"/>
                <a:cs typeface="Courier New" pitchFamily="49" charset="0"/>
              </a:rPr>
              <a:t>cout</a:t>
            </a:r>
            <a:r>
              <a:rPr lang="en-US" sz="2800" b="1" dirty="0" smtClean="0">
                <a:latin typeface="Courier New" pitchFamily="49" charset="0"/>
                <a:cs typeface="Courier New" pitchFamily="49" charset="0"/>
              </a:rPr>
              <a:t> &lt;&lt;</a:t>
            </a:r>
            <a:r>
              <a:rPr lang="en-US" dirty="0" smtClean="0"/>
              <a:t> , there are other input and output methods available when working with strings:</a:t>
            </a:r>
          </a:p>
          <a:p>
            <a:pPr lvl="1"/>
            <a:r>
              <a:rPr lang="en-US" sz="2400" b="1" dirty="0" err="1" smtClean="0">
                <a:latin typeface="Courier New" pitchFamily="49" charset="0"/>
                <a:cs typeface="Courier New" pitchFamily="49" charset="0"/>
              </a:rPr>
              <a:t>getline</a:t>
            </a:r>
            <a:r>
              <a:rPr lang="en-US" sz="2400" b="1" dirty="0" smtClean="0">
                <a:latin typeface="Courier New" pitchFamily="49" charset="0"/>
                <a:cs typeface="Courier New" pitchFamily="49" charset="0"/>
              </a:rPr>
              <a:t>()</a:t>
            </a:r>
          </a:p>
          <a:p>
            <a:pPr lvl="1"/>
            <a:r>
              <a:rPr lang="en-US" sz="2400" b="1" dirty="0" smtClean="0">
                <a:latin typeface="Courier New" pitchFamily="49" charset="0"/>
                <a:cs typeface="Courier New" pitchFamily="49" charset="0"/>
              </a:rPr>
              <a:t>get()</a:t>
            </a:r>
          </a:p>
          <a:p>
            <a:pPr lvl="1"/>
            <a:r>
              <a:rPr lang="en-US" sz="2400" b="1" dirty="0" smtClean="0">
                <a:latin typeface="Courier New" pitchFamily="49" charset="0"/>
                <a:cs typeface="Courier New" pitchFamily="49" charset="0"/>
              </a:rPr>
              <a:t>put()</a:t>
            </a:r>
          </a:p>
          <a:p>
            <a:pPr lvl="1"/>
            <a:r>
              <a:rPr lang="en-US" sz="2400" b="1" dirty="0" err="1" smtClean="0">
                <a:latin typeface="Courier New" pitchFamily="49" charset="0"/>
                <a:cs typeface="Courier New" pitchFamily="49" charset="0"/>
              </a:rPr>
              <a:t>putback</a:t>
            </a:r>
            <a:r>
              <a:rPr lang="en-US" sz="2400" b="1" dirty="0" smtClean="0">
                <a:latin typeface="Courier New" pitchFamily="49" charset="0"/>
                <a:cs typeface="Courier New" pitchFamily="49" charset="0"/>
              </a:rPr>
              <a:t> ()</a:t>
            </a:r>
          </a:p>
          <a:p>
            <a:pPr lvl="1"/>
            <a:r>
              <a:rPr lang="en-US" sz="2400" b="1" dirty="0" smtClean="0">
                <a:latin typeface="Courier New" pitchFamily="49" charset="0"/>
                <a:cs typeface="Courier New" pitchFamily="49" charset="0"/>
              </a:rPr>
              <a:t>peek()</a:t>
            </a:r>
          </a:p>
          <a:p>
            <a:pPr lvl="1"/>
            <a:r>
              <a:rPr lang="en-US" sz="2400" b="1" dirty="0" smtClean="0">
                <a:latin typeface="Courier New" pitchFamily="49" charset="0"/>
                <a:cs typeface="Courier New" pitchFamily="49" charset="0"/>
              </a:rPr>
              <a:t>ignore()</a:t>
            </a:r>
            <a:endParaRPr lang="en-US" sz="2400" b="1" dirty="0">
              <a:latin typeface="Courier New" pitchFamily="49" charset="0"/>
              <a:cs typeface="Courier New" pitchFamily="49" charset="0"/>
            </a:endParaRPr>
          </a:p>
        </p:txBody>
      </p:sp>
    </p:spTree>
    <p:extLst>
      <p:ext uri="{BB962C8B-B14F-4D97-AF65-F5344CB8AC3E}">
        <p14:creationId xmlns:p14="http://schemas.microsoft.com/office/powerpoint/2010/main" val="2093396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Autofit/>
          </a:bodyPr>
          <a:lstStyle/>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getline</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motto);</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"Our new motto will be:\n";</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motto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return(0);</a:t>
            </a:r>
          </a:p>
          <a:p>
            <a:pPr marL="0" indent="0">
              <a:buNone/>
            </a:pP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Uses </a:t>
            </a:r>
            <a:r>
              <a:rPr lang="en-US" sz="2000" b="1" dirty="0" err="1">
                <a:latin typeface="Courier New" pitchFamily="49" charset="0"/>
                <a:cs typeface="Courier New" pitchFamily="49" charset="0"/>
              </a:rPr>
              <a:t>iostream</a:t>
            </a: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void </a:t>
            </a:r>
            <a:r>
              <a:rPr lang="en-US" sz="2000" b="1" dirty="0" err="1">
                <a:latin typeface="Courier New" pitchFamily="49" charset="0"/>
                <a:cs typeface="Courier New" pitchFamily="49" charset="0"/>
              </a:rPr>
              <a:t>newLine</a:t>
            </a:r>
            <a:r>
              <a:rPr lang="en-US" sz="2000" b="1" dirty="0">
                <a:latin typeface="Courier New" pitchFamily="49" charset="0"/>
                <a:cs typeface="Courier New" pitchFamily="49" charset="0"/>
              </a:rPr>
              <a:t>(void)</a:t>
            </a:r>
          </a:p>
          <a:p>
            <a:pPr marL="0" indent="0">
              <a:buNone/>
            </a:pP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char </a:t>
            </a:r>
            <a:r>
              <a:rPr lang="en-US" sz="2000" b="1" dirty="0" err="1">
                <a:latin typeface="Courier New" pitchFamily="49" charset="0"/>
                <a:cs typeface="Courier New" pitchFamily="49" charset="0"/>
              </a:rPr>
              <a:t>nextChar</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do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cin.get</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nextChar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 while (</a:t>
            </a:r>
            <a:r>
              <a:rPr lang="en-US" sz="2000" b="1" dirty="0" err="1">
                <a:latin typeface="Courier New" pitchFamily="49" charset="0"/>
                <a:cs typeface="Courier New" pitchFamily="49" charset="0"/>
              </a:rPr>
              <a:t>nextChar</a:t>
            </a:r>
            <a:r>
              <a:rPr lang="en-US" sz="2000" b="1" dirty="0">
                <a:latin typeface="Courier New" pitchFamily="49" charset="0"/>
                <a:cs typeface="Courier New" pitchFamily="49" charset="0"/>
              </a:rPr>
              <a:t> != '\n');</a:t>
            </a:r>
          </a:p>
          <a:p>
            <a:pPr marL="0" indent="0">
              <a:buNone/>
            </a:pPr>
            <a:r>
              <a:rPr lang="en-US" sz="2000" b="1" dirty="0">
                <a:latin typeface="Courier New" pitchFamily="49" charset="0"/>
                <a:cs typeface="Courier New" pitchFamily="49" charset="0"/>
              </a:rPr>
              <a:t>}</a:t>
            </a:r>
          </a:p>
        </p:txBody>
      </p:sp>
    </p:spTree>
    <p:extLst>
      <p:ext uri="{BB962C8B-B14F-4D97-AF65-F5344CB8AC3E}">
        <p14:creationId xmlns:p14="http://schemas.microsoft.com/office/powerpoint/2010/main" val="37178084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Versions of </a:t>
            </a:r>
            <a:r>
              <a:rPr lang="en-US" dirty="0" err="1" smtClean="0"/>
              <a:t>getline</a:t>
            </a:r>
            <a:endParaRPr lang="en-US" dirty="0"/>
          </a:p>
        </p:txBody>
      </p:sp>
      <p:sp>
        <p:nvSpPr>
          <p:cNvPr id="3" name="Content Placeholder 2"/>
          <p:cNvSpPr>
            <a:spLocks noGrp="1"/>
          </p:cNvSpPr>
          <p:nvPr>
            <p:ph idx="1"/>
          </p:nvPr>
        </p:nvSpPr>
        <p:spPr/>
        <p:txBody>
          <a:bodyPr/>
          <a:lstStyle/>
          <a:p>
            <a:r>
              <a:rPr lang="en-US" sz="2800" b="1" dirty="0" err="1" smtClean="0">
                <a:latin typeface="Courier New" pitchFamily="49" charset="0"/>
                <a:cs typeface="Courier New" pitchFamily="49" charset="0"/>
              </a:rPr>
              <a:t>getline</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cin</a:t>
            </a:r>
            <a:r>
              <a:rPr lang="en-US" sz="2800" b="1" dirty="0" smtClean="0">
                <a:latin typeface="Courier New" pitchFamily="49" charset="0"/>
                <a:cs typeface="Courier New" pitchFamily="49" charset="0"/>
              </a:rPr>
              <a:t>, line); </a:t>
            </a:r>
            <a:r>
              <a:rPr lang="en-US" dirty="0" smtClean="0"/>
              <a:t>will read until the newline character.</a:t>
            </a:r>
          </a:p>
          <a:p>
            <a:r>
              <a:rPr lang="en-US" sz="2800" b="1" dirty="0" err="1" smtClean="0">
                <a:latin typeface="Courier New" pitchFamily="49" charset="0"/>
                <a:cs typeface="Courier New" pitchFamily="49" charset="0"/>
              </a:rPr>
              <a:t>getline</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cin</a:t>
            </a:r>
            <a:r>
              <a:rPr lang="en-US" sz="2800" b="1" dirty="0" smtClean="0">
                <a:latin typeface="Courier New" pitchFamily="49" charset="0"/>
                <a:cs typeface="Courier New" pitchFamily="49" charset="0"/>
              </a:rPr>
              <a:t>, line, '?'); </a:t>
            </a:r>
            <a:r>
              <a:rPr lang="en-US" dirty="0" smtClean="0"/>
              <a:t>will read until the </a:t>
            </a:r>
            <a:r>
              <a:rPr lang="en-US" b="1" dirty="0" smtClean="0">
                <a:latin typeface="Courier New" pitchFamily="49" charset="0"/>
                <a:cs typeface="Courier New" pitchFamily="49" charset="0"/>
              </a:rPr>
              <a:t>'?'</a:t>
            </a:r>
            <a:r>
              <a:rPr lang="en-US" dirty="0" smtClean="0"/>
              <a:t>.</a:t>
            </a:r>
          </a:p>
          <a:p>
            <a:r>
              <a:rPr lang="en-US" b="1" dirty="0" err="1" smtClean="0">
                <a:latin typeface="Courier New" pitchFamily="49" charset="0"/>
                <a:cs typeface="Courier New" pitchFamily="49" charset="0"/>
              </a:rPr>
              <a:t>getline</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cin</a:t>
            </a: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s1) &gt;&gt; s2;</a:t>
            </a:r>
          </a:p>
          <a:p>
            <a:pPr marL="400050" lvl="1" indent="0">
              <a:buNone/>
            </a:pPr>
            <a:r>
              <a:rPr lang="en-US" sz="3200" dirty="0" smtClean="0"/>
              <a:t>will read a line of characters into </a:t>
            </a:r>
            <a:r>
              <a:rPr lang="en-US" b="1" dirty="0" smtClean="0">
                <a:latin typeface="Courier New" pitchFamily="49" charset="0"/>
                <a:cs typeface="Courier New" pitchFamily="49" charset="0"/>
              </a:rPr>
              <a:t>s1</a:t>
            </a:r>
            <a:r>
              <a:rPr lang="en-US" sz="3200" dirty="0" smtClean="0"/>
              <a:t> and then store the next string (up to the next whitespace) in s2.</a:t>
            </a:r>
            <a:endParaRPr lang="en-US" sz="3200" dirty="0"/>
          </a:p>
          <a:p>
            <a:endParaRPr lang="en-US" dirty="0" smtClean="0"/>
          </a:p>
          <a:p>
            <a:endParaRPr lang="en-US" dirty="0"/>
          </a:p>
        </p:txBody>
      </p:sp>
    </p:spTree>
    <p:extLst>
      <p:ext uri="{BB962C8B-B14F-4D97-AF65-F5344CB8AC3E}">
        <p14:creationId xmlns:p14="http://schemas.microsoft.com/office/powerpoint/2010/main" val="2446911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Mixing </a:t>
            </a:r>
            <a:r>
              <a:rPr lang="en-US" dirty="0" err="1" smtClean="0"/>
              <a:t>cin</a:t>
            </a:r>
            <a:r>
              <a:rPr lang="en-US" dirty="0" smtClean="0"/>
              <a:t> &lt;&lt; variable with </a:t>
            </a:r>
            <a:r>
              <a:rPr lang="en-US" dirty="0" err="1" smtClean="0"/>
              <a:t>getline</a:t>
            </a:r>
            <a:endParaRPr lang="en-US" dirty="0"/>
          </a:p>
        </p:txBody>
      </p:sp>
      <p:sp>
        <p:nvSpPr>
          <p:cNvPr id="3" name="Content Placeholder 2"/>
          <p:cNvSpPr>
            <a:spLocks noGrp="1"/>
          </p:cNvSpPr>
          <p:nvPr>
            <p:ph idx="1"/>
          </p:nvPr>
        </p:nvSpPr>
        <p:spPr/>
        <p:txBody>
          <a:bodyPr/>
          <a:lstStyle/>
          <a:p>
            <a:r>
              <a:rPr lang="en-US" sz="2800" dirty="0" smtClean="0"/>
              <a:t>Consider</a:t>
            </a:r>
            <a:endParaRPr lang="en-US" dirty="0" smtClean="0"/>
          </a:p>
          <a:p>
            <a:pPr marL="400050" lvl="1" indent="0">
              <a:buNone/>
            </a:pPr>
            <a:r>
              <a:rPr lang="en-US" sz="2400" b="1" dirty="0" err="1" smtClean="0">
                <a:latin typeface="Courier New" pitchFamily="49" charset="0"/>
                <a:cs typeface="Courier New" pitchFamily="49" charset="0"/>
              </a:rPr>
              <a:t>int</a:t>
            </a:r>
            <a:r>
              <a:rPr lang="en-US" sz="2400" b="1" dirty="0" smtClean="0">
                <a:latin typeface="Courier New" pitchFamily="49" charset="0"/>
                <a:cs typeface="Courier New" pitchFamily="49" charset="0"/>
              </a:rPr>
              <a:t> n;</a:t>
            </a:r>
          </a:p>
          <a:p>
            <a:pPr marL="400050" lvl="1" indent="0">
              <a:buNone/>
            </a:pPr>
            <a:r>
              <a:rPr lang="en-US" sz="2400" b="1" dirty="0" smtClean="0">
                <a:latin typeface="Courier New" pitchFamily="49" charset="0"/>
                <a:cs typeface="Courier New" pitchFamily="49" charset="0"/>
              </a:rPr>
              <a:t>string line;</a:t>
            </a:r>
          </a:p>
          <a:p>
            <a:pPr marL="400050" lvl="1" indent="0">
              <a:buNone/>
            </a:pPr>
            <a:r>
              <a:rPr lang="en-US" sz="2400" b="1" dirty="0" err="1" smtClean="0">
                <a:latin typeface="Courier New" pitchFamily="49" charset="0"/>
                <a:cs typeface="Courier New" pitchFamily="49" charset="0"/>
              </a:rPr>
              <a:t>cin</a:t>
            </a:r>
            <a:r>
              <a:rPr lang="en-US" sz="2400" b="1" dirty="0" smtClean="0">
                <a:latin typeface="Courier New" pitchFamily="49" charset="0"/>
                <a:cs typeface="Courier New" pitchFamily="49" charset="0"/>
              </a:rPr>
              <a:t> &gt;&gt; n;</a:t>
            </a:r>
          </a:p>
          <a:p>
            <a:pPr marL="400050" lvl="1" indent="0">
              <a:buNone/>
            </a:pPr>
            <a:r>
              <a:rPr lang="en-US" sz="2400" b="1" dirty="0" err="1" smtClean="0">
                <a:latin typeface="Courier New" pitchFamily="49" charset="0"/>
                <a:cs typeface="Courier New" pitchFamily="49" charset="0"/>
              </a:rPr>
              <a:t>getline</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cin</a:t>
            </a:r>
            <a:r>
              <a:rPr lang="en-US" sz="2400" b="1" dirty="0" smtClean="0">
                <a:latin typeface="Courier New" pitchFamily="49" charset="0"/>
                <a:cs typeface="Courier New" pitchFamily="49" charset="0"/>
              </a:rPr>
              <a:t>, line);</a:t>
            </a:r>
          </a:p>
          <a:p>
            <a:pPr marL="400050" lvl="1" indent="0">
              <a:buNone/>
            </a:pPr>
            <a:r>
              <a:rPr lang="en-US" dirty="0" smtClean="0"/>
              <a:t>will read a value into n but nothing in line because it is holding the remainder of the line  from  which n’s value comes for the next use of </a:t>
            </a:r>
            <a:r>
              <a:rPr lang="en-US" sz="2400" b="1" dirty="0" err="1" smtClean="0">
                <a:latin typeface="Courier New" pitchFamily="49" charset="0"/>
                <a:cs typeface="Courier New" pitchFamily="49" charset="0"/>
              </a:rPr>
              <a:t>cin</a:t>
            </a:r>
            <a:r>
              <a:rPr lang="en-US" dirty="0" smtClean="0"/>
              <a:t>.</a:t>
            </a:r>
            <a:endParaRPr lang="en-US" dirty="0"/>
          </a:p>
        </p:txBody>
      </p:sp>
    </p:spTree>
    <p:extLst>
      <p:ext uri="{BB962C8B-B14F-4D97-AF65-F5344CB8AC3E}">
        <p14:creationId xmlns:p14="http://schemas.microsoft.com/office/powerpoint/2010/main" val="1144308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 Processing with </a:t>
            </a:r>
            <a:r>
              <a:rPr lang="en-US" sz="4000" b="1" dirty="0" smtClean="0">
                <a:latin typeface="Courier New" pitchFamily="49" charset="0"/>
                <a:cs typeface="Courier New" pitchFamily="49" charset="0"/>
              </a:rPr>
              <a:t>string</a:t>
            </a:r>
            <a:endParaRPr lang="en-US" b="1"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r>
              <a:rPr lang="en-US" dirty="0" smtClean="0"/>
              <a:t>The string class lets you use the same operations that C-string allow and then some.</a:t>
            </a:r>
          </a:p>
          <a:p>
            <a:r>
              <a:rPr lang="en-US" dirty="0" smtClean="0"/>
              <a:t>E.g.</a:t>
            </a:r>
          </a:p>
          <a:p>
            <a:pPr marL="457200" lvl="1" indent="0">
              <a:buNone/>
            </a:pPr>
            <a:r>
              <a:rPr lang="en-US" sz="2400" b="1" dirty="0" smtClean="0">
                <a:latin typeface="Courier New" pitchFamily="49" charset="0"/>
                <a:cs typeface="Courier New" pitchFamily="49" charset="0"/>
              </a:rPr>
              <a:t>string s1;</a:t>
            </a:r>
          </a:p>
          <a:p>
            <a:pPr marL="457200" lvl="1" indent="0">
              <a:buNone/>
            </a:pPr>
            <a:r>
              <a:rPr lang="en-US" sz="2400" b="1" dirty="0" smtClean="0">
                <a:latin typeface="Courier New" pitchFamily="49" charset="0"/>
                <a:cs typeface="Courier New" pitchFamily="49" charset="0"/>
              </a:rPr>
              <a:t>s1.length </a:t>
            </a:r>
            <a:r>
              <a:rPr lang="en-US" dirty="0" smtClean="0"/>
              <a:t>- returns the length of the string s1.</a:t>
            </a:r>
          </a:p>
          <a:p>
            <a:pPr marL="457200" lvl="1" indent="0">
              <a:buNone/>
            </a:pPr>
            <a:r>
              <a:rPr lang="en-US" sz="2400" b="1" dirty="0" smtClean="0">
                <a:latin typeface="Courier New" pitchFamily="49" charset="0"/>
                <a:cs typeface="Courier New" pitchFamily="49" charset="0"/>
              </a:rPr>
              <a:t>1astName[</a:t>
            </a:r>
            <a:r>
              <a:rPr lang="en-US" sz="2400" b="1" dirty="0" err="1" smtClean="0">
                <a:latin typeface="Courier New" pitchFamily="49" charset="0"/>
                <a:cs typeface="Courier New" pitchFamily="49" charset="0"/>
              </a:rPr>
              <a:t>i</a:t>
            </a:r>
            <a:r>
              <a:rPr lang="en-US" sz="2400" b="1" dirty="0" smtClean="0">
                <a:latin typeface="Courier New" pitchFamily="49" charset="0"/>
                <a:cs typeface="Courier New" pitchFamily="49" charset="0"/>
              </a:rPr>
              <a:t>]</a:t>
            </a:r>
            <a:r>
              <a:rPr lang="en-US" dirty="0" smtClean="0"/>
              <a:t> is the </a:t>
            </a:r>
            <a:r>
              <a:rPr lang="en-US" sz="2400" b="1" dirty="0" err="1" smtClean="0">
                <a:latin typeface="Courier New" pitchFamily="49" charset="0"/>
                <a:cs typeface="Courier New" pitchFamily="49" charset="0"/>
              </a:rPr>
              <a:t>i</a:t>
            </a:r>
            <a:r>
              <a:rPr lang="en-US" dirty="0" err="1" smtClean="0"/>
              <a:t>th</a:t>
            </a:r>
            <a:r>
              <a:rPr lang="en-US" dirty="0" smtClean="0"/>
              <a:t> character in the string.</a:t>
            </a:r>
            <a:endParaRPr lang="en-US" dirty="0"/>
          </a:p>
        </p:txBody>
      </p:sp>
    </p:spTree>
    <p:extLst>
      <p:ext uri="{BB962C8B-B14F-4D97-AF65-F5344CB8AC3E}">
        <p14:creationId xmlns:p14="http://schemas.microsoft.com/office/powerpoint/2010/main" val="32608761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latin typeface="Courier New" pitchFamily="49" charset="0"/>
                <a:cs typeface="Courier New" pitchFamily="49" charset="0"/>
              </a:rPr>
              <a:t>NameArray.cpp</a:t>
            </a:r>
            <a:endParaRPr lang="en-US" sz="3200" b="1" dirty="0">
              <a:latin typeface="Courier New" pitchFamily="49" charset="0"/>
              <a:cs typeface="Courier New" pitchFamily="49" charset="0"/>
            </a:endParaRPr>
          </a:p>
        </p:txBody>
      </p:sp>
      <p:sp>
        <p:nvSpPr>
          <p:cNvPr id="3" name="Content Placeholder 2"/>
          <p:cNvSpPr>
            <a:spLocks noGrp="1"/>
          </p:cNvSpPr>
          <p:nvPr>
            <p:ph idx="1"/>
          </p:nvPr>
        </p:nvSpPr>
        <p:spPr/>
        <p:txBody>
          <a:bodyPr>
            <a:noAutofit/>
          </a:bodyPr>
          <a:lstStyle/>
          <a:p>
            <a:pPr marL="0" indent="0">
              <a:buNone/>
            </a:pPr>
            <a:r>
              <a:rPr lang="en-US" sz="2000" b="1" dirty="0">
                <a:latin typeface="Courier New" pitchFamily="49" charset="0"/>
                <a:cs typeface="Courier New" pitchFamily="49" charset="0"/>
              </a:rPr>
              <a:t>// Demonstrates using a string object as if it </a:t>
            </a:r>
            <a:r>
              <a:rPr lang="en-US" sz="2000" b="1" dirty="0" smtClean="0">
                <a:latin typeface="Courier New" pitchFamily="49" charset="0"/>
                <a:cs typeface="Courier New" pitchFamily="49" charset="0"/>
              </a:rPr>
              <a:t>were</a:t>
            </a:r>
          </a:p>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an array</a:t>
            </a:r>
          </a:p>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iostream</a:t>
            </a:r>
            <a:r>
              <a:rPr lang="en-US" sz="2000" b="1" dirty="0">
                <a:latin typeface="Courier New" pitchFamily="49" charset="0"/>
                <a:cs typeface="Courier New" pitchFamily="49" charset="0"/>
              </a:rPr>
              <a:t>&gt;</a:t>
            </a:r>
          </a:p>
          <a:p>
            <a:pPr marL="0" indent="0">
              <a:buNone/>
            </a:pPr>
            <a:r>
              <a:rPr lang="en-US" sz="2000" b="1" dirty="0">
                <a:latin typeface="Courier New" pitchFamily="49" charset="0"/>
                <a:cs typeface="Courier New" pitchFamily="49" charset="0"/>
              </a:rPr>
              <a:t>#include	&lt;string&gt;</a:t>
            </a:r>
          </a:p>
          <a:p>
            <a:pPr marL="0" indent="0">
              <a:buNone/>
            </a:pPr>
            <a:r>
              <a:rPr lang="en-US" sz="2000" b="1" dirty="0">
                <a:latin typeface="Courier New" pitchFamily="49" charset="0"/>
                <a:cs typeface="Courier New" pitchFamily="49" charset="0"/>
              </a:rPr>
              <a:t>using namespace </a:t>
            </a:r>
            <a:r>
              <a:rPr lang="en-US" sz="2000" b="1" dirty="0" err="1">
                <a:latin typeface="Courier New" pitchFamily="49" charset="0"/>
                <a:cs typeface="Courier New" pitchFamily="49" charset="0"/>
              </a:rPr>
              <a:t>std</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main(void)</a:t>
            </a:r>
          </a:p>
          <a:p>
            <a:pPr marL="0" indent="0">
              <a:buNone/>
            </a:pP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firstName</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"Enter your first and last name:\n";</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&gt;&gt; </a:t>
            </a:r>
            <a:r>
              <a:rPr lang="en-US" sz="2000" b="1" dirty="0" err="1">
                <a:latin typeface="Courier New" pitchFamily="49" charset="0"/>
                <a:cs typeface="Courier New" pitchFamily="49" charset="0"/>
              </a:rPr>
              <a:t>firstName</a:t>
            </a:r>
            <a:r>
              <a:rPr lang="en-US" sz="2000" b="1" dirty="0">
                <a:latin typeface="Courier New" pitchFamily="49" charset="0"/>
                <a:cs typeface="Courier New" pitchFamily="49" charset="0"/>
              </a:rPr>
              <a:t> &gt;&gt; </a:t>
            </a:r>
            <a:r>
              <a:rPr lang="en-US" sz="2000" b="1" dirty="0" err="1">
                <a:latin typeface="Courier New" pitchFamily="49" charset="0"/>
                <a:cs typeface="Courier New" pitchFamily="49" charset="0"/>
              </a:rPr>
              <a:t>lastName</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8153076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"Your last name is spelled:\n";</a:t>
            </a:r>
          </a:p>
          <a:p>
            <a:pPr marL="0" indent="0">
              <a:buNone/>
            </a:pPr>
            <a:r>
              <a:rPr lang="en-US" sz="2000" b="1" dirty="0">
                <a:latin typeface="Courier New" pitchFamily="49" charset="0"/>
                <a:cs typeface="Courier New" pitchFamily="49" charset="0"/>
              </a:rPr>
              <a:t>	unsigned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for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a:t>
            </a:r>
            <a:r>
              <a:rPr lang="en-US" sz="2000" b="1" dirty="0" err="1">
                <a:latin typeface="Courier New" pitchFamily="49" charset="0"/>
                <a:cs typeface="Courier New" pitchFamily="49" charset="0"/>
              </a:rPr>
              <a:t>lastName.length</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&lt;&lt; "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a:t>
            </a:r>
          </a:p>
          <a:p>
            <a:pPr marL="0" indent="0">
              <a:buNone/>
            </a:pPr>
            <a:r>
              <a:rPr lang="en-US" sz="2000" b="1" dirty="0">
                <a:latin typeface="Courier New" pitchFamily="49" charset="0"/>
                <a:cs typeface="Courier New" pitchFamily="49" charset="0"/>
              </a:rPr>
              <a:t>	}</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for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a:t>
            </a:r>
            <a:r>
              <a:rPr lang="en-US" sz="2000" b="1" dirty="0" err="1">
                <a:latin typeface="Courier New" pitchFamily="49" charset="0"/>
                <a:cs typeface="Courier New" pitchFamily="49" charset="0"/>
              </a:rPr>
              <a:t>lastName.length</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 Places a "-" under each letter</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lastName</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&lt;&lt; " ";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3695262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"Good day, " &lt;&lt; </a:t>
            </a:r>
            <a:r>
              <a:rPr lang="en-US" sz="2000" b="1" dirty="0" err="1">
                <a:latin typeface="Courier New" pitchFamily="49" charset="0"/>
                <a:cs typeface="Courier New" pitchFamily="49" charset="0"/>
              </a:rPr>
              <a:t>firstName</a:t>
            </a:r>
            <a:r>
              <a:rPr lang="en-US" sz="2000" b="1" dirty="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return(0);</a:t>
            </a:r>
          </a:p>
          <a:p>
            <a:pPr marL="0" indent="0">
              <a:buNone/>
            </a:pPr>
            <a:r>
              <a:rPr lang="en-US" sz="2000" b="1" dirty="0" smtClean="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400" u="sng" dirty="0" smtClean="0"/>
              <a:t>Output</a:t>
            </a:r>
          </a:p>
          <a:p>
            <a:pPr marL="0" indent="0">
              <a:buNone/>
            </a:pPr>
            <a:r>
              <a:rPr lang="en-US" sz="2000" b="1" dirty="0">
                <a:latin typeface="Courier New" pitchFamily="49" charset="0"/>
                <a:cs typeface="Courier New" pitchFamily="49" charset="0"/>
              </a:rPr>
              <a:t>Enter your first and last name:</a:t>
            </a:r>
          </a:p>
          <a:p>
            <a:pPr marL="0" indent="0">
              <a:buNone/>
            </a:pPr>
            <a:r>
              <a:rPr lang="en-US" sz="2000" b="1" dirty="0">
                <a:latin typeface="Courier New" pitchFamily="49" charset="0"/>
                <a:cs typeface="Courier New" pitchFamily="49" charset="0"/>
              </a:rPr>
              <a:t>Robert Siegfried</a:t>
            </a:r>
          </a:p>
          <a:p>
            <a:pPr marL="0" indent="0">
              <a:buNone/>
            </a:pPr>
            <a:r>
              <a:rPr lang="en-US" sz="2000" b="1" dirty="0">
                <a:latin typeface="Courier New" pitchFamily="49" charset="0"/>
                <a:cs typeface="Courier New" pitchFamily="49" charset="0"/>
              </a:rPr>
              <a:t>Your last name is spelled:</a:t>
            </a:r>
          </a:p>
          <a:p>
            <a:pPr marL="0" indent="0">
              <a:buNone/>
            </a:pPr>
            <a:r>
              <a:rPr lang="en-US" sz="2000" b="1" dirty="0">
                <a:latin typeface="Courier New" pitchFamily="49" charset="0"/>
                <a:cs typeface="Courier New" pitchFamily="49" charset="0"/>
              </a:rPr>
              <a:t>S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e g f r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e d</a:t>
            </a:r>
          </a:p>
          <a:p>
            <a:pPr marL="0" indent="0">
              <a:buNone/>
            </a:pPr>
            <a:r>
              <a:rPr lang="en-US" sz="2000" b="1" dirty="0">
                <a:latin typeface="Courier New" pitchFamily="49" charset="0"/>
                <a:cs typeface="Courier New" pitchFamily="49" charset="0"/>
              </a:rPr>
              <a:t>- - - - - - - - -</a:t>
            </a:r>
          </a:p>
          <a:p>
            <a:pPr marL="0" indent="0">
              <a:buNone/>
            </a:pPr>
            <a:r>
              <a:rPr lang="en-US" sz="2000" b="1" dirty="0">
                <a:latin typeface="Courier New" pitchFamily="49" charset="0"/>
                <a:cs typeface="Courier New" pitchFamily="49" charset="0"/>
              </a:rPr>
              <a:t>Good day, Robert</a:t>
            </a:r>
          </a:p>
        </p:txBody>
      </p:sp>
    </p:spTree>
    <p:extLst>
      <p:ext uri="{BB962C8B-B14F-4D97-AF65-F5344CB8AC3E}">
        <p14:creationId xmlns:p14="http://schemas.microsoft.com/office/powerpoint/2010/main" val="3735125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Member Functions of the string class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0801900"/>
              </p:ext>
            </p:extLst>
          </p:nvPr>
        </p:nvGraphicFramePr>
        <p:xfrm>
          <a:off x="457200" y="1600200"/>
          <a:ext cx="8229600" cy="4465320"/>
        </p:xfrm>
        <a:graphic>
          <a:graphicData uri="http://schemas.openxmlformats.org/drawingml/2006/table">
            <a:tbl>
              <a:tblPr firstRow="1" bandRow="1">
                <a:tableStyleId>{5C22544A-7EE6-4342-B048-85BDC9FD1C3A}</a:tableStyleId>
              </a:tblPr>
              <a:tblGrid>
                <a:gridCol w="2895600"/>
                <a:gridCol w="5334000"/>
              </a:tblGrid>
              <a:tr h="370840">
                <a:tc>
                  <a: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Remarks</a:t>
                      </a:r>
                      <a:endParaRPr lang="en-US" dirty="0">
                        <a:latin typeface="Times New Roman" pitchFamily="18" charset="0"/>
                        <a:cs typeface="Times New Roman" pitchFamily="18" charset="0"/>
                      </a:endParaRPr>
                    </a:p>
                  </a:txBody>
                  <a:tcPr/>
                </a:tc>
              </a:tr>
              <a:tr h="370840">
                <a:tc>
                  <a:txBody>
                    <a:bodyPr/>
                    <a:lstStyle/>
                    <a:p>
                      <a:r>
                        <a:rPr lang="en-US" sz="2000" b="1" u="sng" dirty="0" smtClean="0">
                          <a:latin typeface="Times New Roman" pitchFamily="18" charset="0"/>
                          <a:cs typeface="Times New Roman" pitchFamily="18" charset="0"/>
                        </a:rPr>
                        <a:t>Constructors</a:t>
                      </a:r>
                      <a:endParaRPr lang="en-US" sz="2000" b="1" u="sng" dirty="0">
                        <a:latin typeface="Times New Roman" pitchFamily="18" charset="0"/>
                        <a:cs typeface="Times New Roman" pitchFamily="18" charset="0"/>
                      </a:endParaRPr>
                    </a:p>
                  </a:txBody>
                  <a:tcPr/>
                </a:tc>
                <a:tc>
                  <a:txBody>
                    <a:bodyPr/>
                    <a:lstStyle/>
                    <a:p>
                      <a:endParaRPr lang="en-US" sz="2400" b="1" dirty="0">
                        <a:latin typeface="Times New Roman" pitchFamily="18" charset="0"/>
                        <a:cs typeface="Times New Roman" pitchFamily="18" charset="0"/>
                      </a:endParaRPr>
                    </a:p>
                  </a:txBody>
                  <a:tcPr/>
                </a:tc>
              </a:tr>
              <a:tr h="370840">
                <a:tc>
                  <a:txBody>
                    <a:bodyPr/>
                    <a:lstStyle/>
                    <a:p>
                      <a:r>
                        <a:rPr lang="en-US" sz="1600" b="1" dirty="0" smtClean="0">
                          <a:latin typeface="Courier New" pitchFamily="49" charset="0"/>
                          <a:cs typeface="Courier New" pitchFamily="49" charset="0"/>
                        </a:rPr>
                        <a:t>string </a:t>
                      </a:r>
                      <a:r>
                        <a:rPr lang="en-US" sz="1600" b="1" dirty="0" err="1" smtClean="0">
                          <a:latin typeface="Courier New" pitchFamily="49" charset="0"/>
                          <a:cs typeface="Courier New" pitchFamily="49" charset="0"/>
                        </a:rPr>
                        <a:t>str</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Default constructor – creates empty string object </a:t>
                      </a:r>
                      <a:r>
                        <a:rPr lang="en-US" sz="1600" b="1" dirty="0" err="1" smtClean="0">
                          <a:latin typeface="Courier New" pitchFamily="49" charset="0"/>
                          <a:cs typeface="Courier New" pitchFamily="49" charset="0"/>
                        </a:rPr>
                        <a:t>str</a:t>
                      </a:r>
                      <a:endParaRPr lang="en-US" b="1" dirty="0">
                        <a:latin typeface="Courier New" pitchFamily="49" charset="0"/>
                        <a:cs typeface="Courier New" pitchFamily="49" charset="0"/>
                      </a:endParaRPr>
                    </a:p>
                  </a:txBody>
                  <a:tcPr/>
                </a:tc>
              </a:tr>
              <a:tr h="370840">
                <a:tc>
                  <a:txBody>
                    <a:bodyPr/>
                    <a:lstStyle/>
                    <a:p>
                      <a:r>
                        <a:rPr lang="en-US" sz="1600" b="1" dirty="0" smtClean="0">
                          <a:latin typeface="Courier New" pitchFamily="49" charset="0"/>
                          <a:cs typeface="Courier New" pitchFamily="49" charset="0"/>
                        </a:rPr>
                        <a:t>string </a:t>
                      </a:r>
                      <a:r>
                        <a:rPr lang="en-US" sz="1600" b="1" dirty="0" err="1" smtClean="0">
                          <a:latin typeface="Courier New" pitchFamily="49" charset="0"/>
                          <a:cs typeface="Courier New" pitchFamily="49" charset="0"/>
                        </a:rPr>
                        <a:t>str</a:t>
                      </a:r>
                      <a:r>
                        <a:rPr lang="en-US" sz="1600" b="1" dirty="0" smtClean="0">
                          <a:latin typeface="Courier New" pitchFamily="49" charset="0"/>
                          <a:cs typeface="Courier New" pitchFamily="49" charset="0"/>
                        </a:rPr>
                        <a:t>("string");</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Creates a string object with data </a:t>
                      </a:r>
                      <a:r>
                        <a:rPr lang="en-US" sz="1800" b="1" dirty="0" smtClean="0">
                          <a:latin typeface="Courier New" pitchFamily="49" charset="0"/>
                          <a:cs typeface="Courier New" pitchFamily="49" charset="0"/>
                        </a:rPr>
                        <a:t>"string"</a:t>
                      </a:r>
                      <a:endParaRPr lang="en-US" dirty="0">
                        <a:latin typeface="Times New Roman" pitchFamily="18" charset="0"/>
                        <a:cs typeface="Times New Roman" pitchFamily="18" charset="0"/>
                      </a:endParaRPr>
                    </a:p>
                  </a:txBody>
                  <a:tcPr/>
                </a:tc>
              </a:tr>
              <a:tr h="370840">
                <a:tc>
                  <a:txBody>
                    <a:bodyPr/>
                    <a:lstStyle/>
                    <a:p>
                      <a:r>
                        <a:rPr lang="en-US" sz="1600" b="1" dirty="0" smtClean="0">
                          <a:latin typeface="Courier New" pitchFamily="49" charset="0"/>
                          <a:cs typeface="Courier New" pitchFamily="49" charset="0"/>
                        </a:rPr>
                        <a:t>string </a:t>
                      </a:r>
                      <a:r>
                        <a:rPr lang="en-US" sz="1600" b="1" dirty="0" err="1" smtClean="0">
                          <a:latin typeface="Courier New" pitchFamily="49" charset="0"/>
                          <a:cs typeface="Courier New" pitchFamily="49" charset="0"/>
                        </a:rPr>
                        <a:t>str</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aString</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Creates a </a:t>
                      </a:r>
                      <a:r>
                        <a:rPr lang="en-US" sz="1600" b="1" dirty="0" smtClean="0">
                          <a:latin typeface="Courier New" pitchFamily="49" charset="0"/>
                          <a:cs typeface="Courier New" pitchFamily="49" charset="0"/>
                        </a:rPr>
                        <a:t>string </a:t>
                      </a:r>
                      <a:r>
                        <a:rPr lang="en-US" dirty="0" smtClean="0">
                          <a:latin typeface="Times New Roman" pitchFamily="18" charset="0"/>
                          <a:cs typeface="Times New Roman" pitchFamily="18" charset="0"/>
                        </a:rPr>
                        <a:t>object that is a copy of </a:t>
                      </a:r>
                      <a:r>
                        <a:rPr lang="en-US" dirty="0" err="1" smtClean="0">
                          <a:latin typeface="Times New Roman" pitchFamily="18" charset="0"/>
                          <a:cs typeface="Times New Roman" pitchFamily="18" charset="0"/>
                        </a:rPr>
                        <a:t>aString</a:t>
                      </a:r>
                      <a:r>
                        <a:rPr lang="en-US" dirty="0" smtClean="0">
                          <a:latin typeface="Times New Roman" pitchFamily="18" charset="0"/>
                          <a:cs typeface="Times New Roman" pitchFamily="18" charset="0"/>
                        </a:rPr>
                        <a:t>, (which is a </a:t>
                      </a:r>
                      <a:r>
                        <a:rPr lang="en-US" sz="1600" b="1" dirty="0" smtClean="0">
                          <a:latin typeface="Courier New" pitchFamily="49" charset="0"/>
                          <a:cs typeface="Courier New" pitchFamily="49" charset="0"/>
                        </a:rPr>
                        <a:t>string </a:t>
                      </a:r>
                      <a:r>
                        <a:rPr lang="en-US" dirty="0" smtClean="0">
                          <a:latin typeface="Times New Roman" pitchFamily="18" charset="0"/>
                          <a:cs typeface="Times New Roman" pitchFamily="18" charset="0"/>
                        </a:rPr>
                        <a:t>object)</a:t>
                      </a:r>
                      <a:endParaRPr lang="en-US" dirty="0">
                        <a:latin typeface="Times New Roman" pitchFamily="18" charset="0"/>
                        <a:cs typeface="Times New Roman" pitchFamily="18" charset="0"/>
                      </a:endParaRPr>
                    </a:p>
                  </a:txBody>
                  <a:tcPr/>
                </a:tc>
              </a:tr>
              <a:tr h="370840">
                <a:tc>
                  <a:txBody>
                    <a:bodyPr/>
                    <a:lstStyle/>
                    <a:p>
                      <a:r>
                        <a:rPr lang="en-US" sz="2000" b="1" u="sng" dirty="0" smtClean="0">
                          <a:latin typeface="Times New Roman" pitchFamily="18" charset="0"/>
                          <a:cs typeface="Times New Roman" pitchFamily="18" charset="0"/>
                        </a:rPr>
                        <a:t>Element Access</a:t>
                      </a:r>
                      <a:endParaRPr lang="en-US" sz="2000" b="1" u="sng"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tc>
              </a:tr>
              <a:tr h="370840">
                <a:tc>
                  <a:txBody>
                    <a:bodyPr/>
                    <a:lstStyle/>
                    <a:p>
                      <a:r>
                        <a:rPr lang="en-US" sz="1600" b="1" dirty="0" err="1" smtClean="0">
                          <a:latin typeface="Courier New" pitchFamily="49" charset="0"/>
                          <a:cs typeface="Courier New" pitchFamily="49" charset="0"/>
                        </a:rPr>
                        <a:t>str</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i</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read/write reference</a:t>
                      </a:r>
                      <a:r>
                        <a:rPr lang="en-US" baseline="0" dirty="0" smtClean="0">
                          <a:latin typeface="Times New Roman" pitchFamily="18" charset="0"/>
                          <a:cs typeface="Times New Roman" pitchFamily="18" charset="0"/>
                        </a:rPr>
                        <a:t> to character in </a:t>
                      </a:r>
                      <a:r>
                        <a:rPr lang="en-US" baseline="0" dirty="0" err="1" smtClean="0">
                          <a:latin typeface="Times New Roman" pitchFamily="18" charset="0"/>
                          <a:cs typeface="Times New Roman" pitchFamily="18" charset="0"/>
                        </a:rPr>
                        <a:t>str</a:t>
                      </a:r>
                      <a:r>
                        <a:rPr lang="en-US" baseline="0" dirty="0" smtClean="0">
                          <a:latin typeface="Times New Roman" pitchFamily="18" charset="0"/>
                          <a:cs typeface="Times New Roman" pitchFamily="18" charset="0"/>
                        </a:rPr>
                        <a:t> at index </a:t>
                      </a:r>
                      <a:r>
                        <a:rPr lang="en-US" sz="1600" b="1" baseline="0" dirty="0" err="1" smtClean="0">
                          <a:latin typeface="Courier New" pitchFamily="49" charset="0"/>
                          <a:cs typeface="Courier New" pitchFamily="49" charset="0"/>
                        </a:rPr>
                        <a:t>i</a:t>
                      </a:r>
                      <a:endParaRPr lang="en-US" sz="1600" b="1" dirty="0">
                        <a:latin typeface="Courier New" pitchFamily="49" charset="0"/>
                        <a:cs typeface="Courier New" pitchFamily="49" charset="0"/>
                      </a:endParaRPr>
                    </a:p>
                  </a:txBody>
                  <a:tcPr/>
                </a:tc>
              </a:tr>
              <a:tr h="370840">
                <a:tc>
                  <a:txBody>
                    <a:bodyPr/>
                    <a:lstStyle/>
                    <a:p>
                      <a:r>
                        <a:rPr lang="en-US" sz="1600" b="1" dirty="0" smtClean="0">
                          <a:latin typeface="Courier New" pitchFamily="49" charset="0"/>
                          <a:cs typeface="Courier New" pitchFamily="49" charset="0"/>
                        </a:rPr>
                        <a:t>str.at(</a:t>
                      </a:r>
                      <a:r>
                        <a:rPr lang="en-US" sz="1600" b="1" dirty="0" err="1" smtClean="0">
                          <a:latin typeface="Courier New" pitchFamily="49" charset="0"/>
                          <a:cs typeface="Courier New" pitchFamily="49" charset="0"/>
                        </a:rPr>
                        <a:t>i</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read/write reference to character in </a:t>
                      </a:r>
                      <a:r>
                        <a:rPr lang="en-US" dirty="0" err="1" smtClean="0">
                          <a:latin typeface="Times New Roman" pitchFamily="18" charset="0"/>
                          <a:cs typeface="Times New Roman" pitchFamily="18" charset="0"/>
                        </a:rPr>
                        <a:t>str</a:t>
                      </a:r>
                      <a:r>
                        <a:rPr lang="en-US" dirty="0" smtClean="0">
                          <a:latin typeface="Times New Roman" pitchFamily="18" charset="0"/>
                          <a:cs typeface="Times New Roman" pitchFamily="18" charset="0"/>
                        </a:rPr>
                        <a:t> at index </a:t>
                      </a:r>
                      <a:r>
                        <a:rPr lang="en-US" sz="1600" b="1" dirty="0" err="1" smtClean="0">
                          <a:latin typeface="Courier New" pitchFamily="49" charset="0"/>
                          <a:cs typeface="Courier New" pitchFamily="49" charset="0"/>
                        </a:rPr>
                        <a:t>i</a:t>
                      </a:r>
                      <a:endParaRPr lang="en-US" b="1" dirty="0">
                        <a:latin typeface="Courier New" pitchFamily="49" charset="0"/>
                        <a:cs typeface="Courier New" pitchFamily="49" charset="0"/>
                      </a:endParaRPr>
                    </a:p>
                  </a:txBody>
                  <a:tcPr/>
                </a:tc>
              </a:tr>
              <a:tr h="370840">
                <a:tc>
                  <a:txBody>
                    <a:bodyPr/>
                    <a:lstStyle/>
                    <a:p>
                      <a:r>
                        <a:rPr lang="en-US" sz="1600" b="1" dirty="0" err="1" smtClean="0">
                          <a:latin typeface="Courier New" pitchFamily="49" charset="0"/>
                          <a:cs typeface="Courier New" pitchFamily="49" charset="0"/>
                        </a:rPr>
                        <a:t>str.substr</a:t>
                      </a:r>
                      <a:r>
                        <a:rPr lang="en-US" sz="1600" b="1" dirty="0" smtClean="0">
                          <a:latin typeface="Courier New" pitchFamily="49" charset="0"/>
                          <a:cs typeface="Courier New" pitchFamily="49" charset="0"/>
                        </a:rPr>
                        <a:t>(position, length)</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 the substring of the calling object starting at </a:t>
                      </a:r>
                      <a:r>
                        <a:rPr lang="en-US" sz="1600" b="1" dirty="0" smtClean="0">
                          <a:latin typeface="Courier New" pitchFamily="49" charset="0"/>
                          <a:cs typeface="Courier New" pitchFamily="49" charset="0"/>
                        </a:rPr>
                        <a:t>position</a:t>
                      </a:r>
                      <a:r>
                        <a:rPr lang="en-US" sz="1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having</a:t>
                      </a:r>
                      <a:r>
                        <a:rPr lang="en-US" baseline="0" dirty="0" smtClean="0">
                          <a:latin typeface="Times New Roman" pitchFamily="18" charset="0"/>
                          <a:cs typeface="Times New Roman" pitchFamily="18" charset="0"/>
                        </a:rPr>
                        <a:t> </a:t>
                      </a:r>
                      <a:r>
                        <a:rPr lang="en-US" sz="1600" b="1" baseline="0" dirty="0" smtClean="0">
                          <a:latin typeface="Courier New" pitchFamily="49" charset="0"/>
                          <a:cs typeface="Courier New" pitchFamily="49" charset="0"/>
                        </a:rPr>
                        <a:t>length</a:t>
                      </a:r>
                      <a:r>
                        <a:rPr lang="en-US" sz="1600" baseline="0" dirty="0" smtClean="0">
                          <a:latin typeface="Times New Roman" pitchFamily="18" charset="0"/>
                          <a:cs typeface="Times New Roman" pitchFamily="18" charset="0"/>
                        </a:rPr>
                        <a:t> </a:t>
                      </a:r>
                      <a:r>
                        <a:rPr lang="en-US" baseline="0" dirty="0" smtClean="0">
                          <a:latin typeface="Times New Roman" pitchFamily="18" charset="0"/>
                          <a:cs typeface="Times New Roman" pitchFamily="18" charset="0"/>
                        </a:rPr>
                        <a:t>characters</a:t>
                      </a:r>
                      <a:endParaRPr lang="en-US"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1851799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a:t>Member Functions of the string class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5676183"/>
              </p:ext>
            </p:extLst>
          </p:nvPr>
        </p:nvGraphicFramePr>
        <p:xfrm>
          <a:off x="457200" y="1219200"/>
          <a:ext cx="8229600" cy="4673600"/>
        </p:xfrm>
        <a:graphic>
          <a:graphicData uri="http://schemas.openxmlformats.org/drawingml/2006/table">
            <a:tbl>
              <a:tblPr firstRow="1" bandRow="1">
                <a:tableStyleId>{5C22544A-7EE6-4342-B048-85BDC9FD1C3A}</a:tableStyleId>
              </a:tblPr>
              <a:tblGrid>
                <a:gridCol w="2895600"/>
                <a:gridCol w="5334000"/>
              </a:tblGrid>
              <a:tr h="370840">
                <a:tc>
                  <a: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Remarks</a:t>
                      </a:r>
                      <a:endParaRPr lang="en-US" dirty="0">
                        <a:latin typeface="Times New Roman" pitchFamily="18" charset="0"/>
                        <a:cs typeface="Times New Roman" pitchFamily="18" charset="0"/>
                      </a:endParaRPr>
                    </a:p>
                  </a:txBody>
                  <a:tcPr/>
                </a:tc>
              </a:tr>
              <a:tr h="370840">
                <a:tc>
                  <a:txBody>
                    <a:bodyPr/>
                    <a:lstStyle/>
                    <a:p>
                      <a:r>
                        <a:rPr lang="en-US" sz="2000" b="1" u="sng" dirty="0" smtClean="0">
                          <a:latin typeface="Times New Roman" pitchFamily="18" charset="0"/>
                          <a:cs typeface="Times New Roman" pitchFamily="18" charset="0"/>
                        </a:rPr>
                        <a:t>Assignment/Modifiers</a:t>
                      </a:r>
                      <a:endParaRPr lang="en-US" sz="2000" b="1" u="sng" dirty="0">
                        <a:latin typeface="Times New Roman" pitchFamily="18" charset="0"/>
                        <a:cs typeface="Times New Roman" pitchFamily="18" charset="0"/>
                      </a:endParaRPr>
                    </a:p>
                  </a:txBody>
                  <a:tcPr/>
                </a:tc>
                <a:tc>
                  <a:txBody>
                    <a:bodyPr/>
                    <a:lstStyle/>
                    <a:p>
                      <a:endParaRPr lang="en-US" sz="2400" b="1" dirty="0">
                        <a:latin typeface="Times New Roman" pitchFamily="18" charset="0"/>
                        <a:cs typeface="Times New Roman" pitchFamily="18" charset="0"/>
                      </a:endParaRPr>
                    </a:p>
                  </a:txBody>
                  <a:tcPr/>
                </a:tc>
              </a:tr>
              <a:tr h="370840">
                <a:tc>
                  <a:txBody>
                    <a:bodyPr/>
                    <a:lstStyle/>
                    <a:p>
                      <a:r>
                        <a:rPr lang="en-US" sz="1600" b="1" dirty="0" smtClean="0">
                          <a:latin typeface="Courier New" pitchFamily="49" charset="0"/>
                          <a:cs typeface="Courier New" pitchFamily="49" charset="0"/>
                        </a:rPr>
                        <a:t>string str1 = str2;</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Allocates space and initializes it to </a:t>
                      </a:r>
                      <a:r>
                        <a:rPr lang="en-US" sz="1600" b="1" dirty="0" smtClean="0">
                          <a:latin typeface="Courier New" pitchFamily="49" charset="0"/>
                          <a:cs typeface="Courier New" pitchFamily="49" charset="0"/>
                        </a:rPr>
                        <a:t>str1</a:t>
                      </a:r>
                      <a:r>
                        <a:rPr lang="en-US" dirty="0" smtClean="0">
                          <a:latin typeface="Times New Roman" pitchFamily="18" charset="0"/>
                          <a:cs typeface="Times New Roman" pitchFamily="18" charset="0"/>
                        </a:rPr>
                        <a:t>’s data, releases memory allocated to </a:t>
                      </a:r>
                      <a:r>
                        <a:rPr lang="en-US" sz="1600" b="1" dirty="0" smtClean="0">
                          <a:latin typeface="Courier New" pitchFamily="49" charset="0"/>
                          <a:cs typeface="Courier New" pitchFamily="49" charset="0"/>
                        </a:rPr>
                        <a:t>str1</a:t>
                      </a:r>
                      <a:r>
                        <a:rPr lang="en-US" dirty="0" smtClean="0">
                          <a:latin typeface="Times New Roman" pitchFamily="18" charset="0"/>
                          <a:cs typeface="Times New Roman" pitchFamily="18" charset="0"/>
                        </a:rPr>
                        <a:t> and sets </a:t>
                      </a:r>
                      <a:r>
                        <a:rPr lang="en-US" sz="1600" b="1" dirty="0" smtClean="0">
                          <a:latin typeface="Courier New" pitchFamily="49" charset="0"/>
                          <a:cs typeface="Courier New" pitchFamily="49" charset="0"/>
                        </a:rPr>
                        <a:t>str1</a:t>
                      </a:r>
                      <a:r>
                        <a:rPr lang="en-US" sz="1800" b="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size to that of </a:t>
                      </a:r>
                      <a:r>
                        <a:rPr lang="en-US" sz="1600" b="1" dirty="0" smtClean="0">
                          <a:latin typeface="Courier New" pitchFamily="49" charset="0"/>
                          <a:cs typeface="Courier New" pitchFamily="49" charset="0"/>
                        </a:rPr>
                        <a:t>str2</a:t>
                      </a:r>
                      <a:r>
                        <a:rPr lang="en-US" dirty="0" smtClean="0">
                          <a:latin typeface="Times New Roman" pitchFamily="18" charset="0"/>
                          <a:cs typeface="Times New Roman" pitchFamily="18" charset="0"/>
                        </a:rPr>
                        <a:t>.</a:t>
                      </a:r>
                      <a:endParaRPr lang="en-US" b="1" dirty="0">
                        <a:latin typeface="Courier New" pitchFamily="49" charset="0"/>
                        <a:cs typeface="Courier New" pitchFamily="49" charset="0"/>
                      </a:endParaRPr>
                    </a:p>
                  </a:txBody>
                  <a:tcPr/>
                </a:tc>
              </a:tr>
              <a:tr h="370840">
                <a:tc>
                  <a:txBody>
                    <a:bodyPr/>
                    <a:lstStyle/>
                    <a:p>
                      <a:r>
                        <a:rPr lang="en-US" sz="1600" b="1" dirty="0" smtClean="0">
                          <a:latin typeface="Courier New" pitchFamily="49" charset="0"/>
                          <a:cs typeface="Courier New" pitchFamily="49" charset="0"/>
                        </a:rPr>
                        <a:t>str1 += str2;</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Character data of </a:t>
                      </a:r>
                      <a:r>
                        <a:rPr lang="en-US" sz="1600" b="1" dirty="0" smtClean="0">
                          <a:latin typeface="Courier New" pitchFamily="49" charset="0"/>
                          <a:cs typeface="Courier New" pitchFamily="49" charset="0"/>
                        </a:rPr>
                        <a:t>str2</a:t>
                      </a:r>
                      <a:r>
                        <a:rPr lang="en-US" dirty="0" smtClean="0">
                          <a:latin typeface="Times New Roman" pitchFamily="18" charset="0"/>
                          <a:cs typeface="Times New Roman" pitchFamily="18" charset="0"/>
                        </a:rPr>
                        <a:t> is concatenated to the end of </a:t>
                      </a:r>
                      <a:r>
                        <a:rPr lang="en-US" sz="1600" b="1" dirty="0" smtClean="0">
                          <a:latin typeface="Courier New" pitchFamily="49" charset="0"/>
                          <a:cs typeface="Courier New" pitchFamily="49" charset="0"/>
                        </a:rPr>
                        <a:t>str1</a:t>
                      </a:r>
                      <a:r>
                        <a:rPr lang="en-US" dirty="0" smtClean="0">
                          <a:latin typeface="Times New Roman" pitchFamily="18" charset="0"/>
                          <a:cs typeface="Times New Roman" pitchFamily="18" charset="0"/>
                        </a:rPr>
                        <a:t>; the size is set appropriately</a:t>
                      </a:r>
                      <a:endParaRPr lang="en-US" dirty="0">
                        <a:latin typeface="Times New Roman" pitchFamily="18" charset="0"/>
                        <a:cs typeface="Times New Roman" pitchFamily="18" charset="0"/>
                      </a:endParaRPr>
                    </a:p>
                  </a:txBody>
                  <a:tcPr/>
                </a:tc>
              </a:tr>
              <a:tr h="370840">
                <a:tc>
                  <a:txBody>
                    <a:bodyPr/>
                    <a:lstStyle/>
                    <a:p>
                      <a:r>
                        <a:rPr lang="en-US" sz="1600" b="1" dirty="0" err="1" smtClean="0">
                          <a:latin typeface="Courier New" pitchFamily="49" charset="0"/>
                          <a:cs typeface="Courier New" pitchFamily="49" charset="0"/>
                        </a:rPr>
                        <a:t>str.empty</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true if </a:t>
                      </a:r>
                      <a:r>
                        <a:rPr lang="en-US" sz="1600" b="1" dirty="0" err="1" smtClean="0">
                          <a:latin typeface="Courier New" pitchFamily="49" charset="0"/>
                          <a:cs typeface="Courier New" pitchFamily="49" charset="0"/>
                        </a:rPr>
                        <a:t>str</a:t>
                      </a:r>
                      <a:r>
                        <a:rPr lang="en-US" dirty="0" smtClean="0">
                          <a:latin typeface="Times New Roman" pitchFamily="18" charset="0"/>
                          <a:cs typeface="Times New Roman" pitchFamily="18" charset="0"/>
                        </a:rPr>
                        <a:t> is an empty string; returns false otherwise</a:t>
                      </a:r>
                      <a:endParaRPr lang="en-US" dirty="0">
                        <a:latin typeface="Times New Roman" pitchFamily="18" charset="0"/>
                        <a:cs typeface="Times New Roman" pitchFamily="18" charset="0"/>
                      </a:endParaRPr>
                    </a:p>
                  </a:txBody>
                  <a:tcPr/>
                </a:tc>
              </a:tr>
              <a:tr h="370840">
                <a:tc>
                  <a:txBody>
                    <a:bodyPr/>
                    <a:lstStyle/>
                    <a:p>
                      <a:r>
                        <a:rPr lang="en-US" sz="1600" b="1" u="none" dirty="0" smtClean="0">
                          <a:latin typeface="Courier New" pitchFamily="49" charset="0"/>
                          <a:cs typeface="Courier New" pitchFamily="49" charset="0"/>
                        </a:rPr>
                        <a:t>str1 + str2</a:t>
                      </a:r>
                      <a:endParaRPr lang="en-US" sz="1600" b="1" u="none"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a string that has </a:t>
                      </a:r>
                      <a:r>
                        <a:rPr lang="en-US" sz="1600" b="1" dirty="0" smtClean="0">
                          <a:latin typeface="Courier New" pitchFamily="49" charset="0"/>
                          <a:cs typeface="Courier New" pitchFamily="49" charset="0"/>
                        </a:rPr>
                        <a:t>str2</a:t>
                      </a:r>
                      <a:r>
                        <a:rPr lang="en-US" dirty="0" smtClean="0">
                          <a:latin typeface="Times New Roman" pitchFamily="18" charset="0"/>
                          <a:cs typeface="Times New Roman" pitchFamily="18" charset="0"/>
                        </a:rPr>
                        <a:t>’s data concatenated to the end of </a:t>
                      </a:r>
                      <a:r>
                        <a:rPr lang="en-US" sz="1600" b="1" dirty="0" smtClean="0">
                          <a:latin typeface="Courier New" pitchFamily="49" charset="0"/>
                          <a:cs typeface="Courier New" pitchFamily="49" charset="0"/>
                        </a:rPr>
                        <a:t>str1</a:t>
                      </a:r>
                      <a:r>
                        <a:rPr lang="en-US" dirty="0" smtClean="0">
                          <a:latin typeface="Times New Roman" pitchFamily="18" charset="0"/>
                          <a:cs typeface="Times New Roman" pitchFamily="18" charset="0"/>
                        </a:rPr>
                        <a:t>’s data.  The size</a:t>
                      </a:r>
                      <a:r>
                        <a:rPr lang="en-US" baseline="0" dirty="0" smtClean="0">
                          <a:latin typeface="Times New Roman" pitchFamily="18" charset="0"/>
                          <a:cs typeface="Times New Roman" pitchFamily="18" charset="0"/>
                        </a:rPr>
                        <a:t> is set appropriately</a:t>
                      </a:r>
                      <a:endParaRPr lang="en-US" dirty="0">
                        <a:latin typeface="Times New Roman" pitchFamily="18" charset="0"/>
                        <a:cs typeface="Times New Roman" pitchFamily="18" charset="0"/>
                      </a:endParaRPr>
                    </a:p>
                  </a:txBody>
                  <a:tcPr/>
                </a:tc>
              </a:tr>
              <a:tr h="370840">
                <a:tc>
                  <a:txBody>
                    <a:bodyPr/>
                    <a:lstStyle/>
                    <a:p>
                      <a:r>
                        <a:rPr lang="en-US" sz="1600" b="1" dirty="0" err="1" smtClean="0">
                          <a:latin typeface="Courier New" pitchFamily="49" charset="0"/>
                          <a:cs typeface="Courier New" pitchFamily="49" charset="0"/>
                        </a:rPr>
                        <a:t>str.insert</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pos</a:t>
                      </a:r>
                      <a:r>
                        <a:rPr lang="en-US" sz="1600" b="1" dirty="0" smtClean="0">
                          <a:latin typeface="Courier New" pitchFamily="49" charset="0"/>
                          <a:cs typeface="Courier New" pitchFamily="49" charset="0"/>
                        </a:rPr>
                        <a:t>,</a:t>
                      </a:r>
                      <a:r>
                        <a:rPr lang="en-US" sz="1600" b="1" baseline="0" dirty="0" smtClean="0">
                          <a:latin typeface="Courier New" pitchFamily="49" charset="0"/>
                          <a:cs typeface="Courier New" pitchFamily="49" charset="0"/>
                        </a:rPr>
                        <a:t> str2)</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Inserts </a:t>
                      </a:r>
                      <a:r>
                        <a:rPr lang="en-US" sz="1600" b="1" dirty="0" smtClean="0">
                          <a:latin typeface="Courier New" pitchFamily="49" charset="0"/>
                          <a:cs typeface="Courier New" pitchFamily="49" charset="0"/>
                        </a:rPr>
                        <a:t>str2</a:t>
                      </a:r>
                      <a:r>
                        <a:rPr lang="en-US" dirty="0" smtClean="0">
                          <a:latin typeface="Times New Roman" pitchFamily="18" charset="0"/>
                          <a:cs typeface="Times New Roman" pitchFamily="18" charset="0"/>
                        </a:rPr>
                        <a:t> into </a:t>
                      </a:r>
                      <a:r>
                        <a:rPr lang="en-US" sz="1600" b="1" dirty="0" err="1" smtClean="0">
                          <a:latin typeface="Courier New" pitchFamily="49" charset="0"/>
                          <a:cs typeface="Courier New" pitchFamily="49" charset="0"/>
                        </a:rPr>
                        <a:t>str</a:t>
                      </a:r>
                      <a:r>
                        <a:rPr lang="en-US" dirty="0" smtClean="0">
                          <a:latin typeface="Times New Roman" pitchFamily="18" charset="0"/>
                          <a:cs typeface="Times New Roman" pitchFamily="18" charset="0"/>
                        </a:rPr>
                        <a:t> beginning</a:t>
                      </a:r>
                      <a:r>
                        <a:rPr lang="en-US" baseline="0" dirty="0" smtClean="0">
                          <a:latin typeface="Times New Roman" pitchFamily="18" charset="0"/>
                          <a:cs typeface="Times New Roman" pitchFamily="18" charset="0"/>
                        </a:rPr>
                        <a:t> at position </a:t>
                      </a:r>
                      <a:r>
                        <a:rPr lang="en-US" sz="1600" b="1" baseline="0" dirty="0" err="1" smtClean="0">
                          <a:latin typeface="Courier New" pitchFamily="49" charset="0"/>
                          <a:cs typeface="Courier New" pitchFamily="49" charset="0"/>
                        </a:rPr>
                        <a:t>pos</a:t>
                      </a:r>
                      <a:endParaRPr lang="en-US" sz="1600" b="1" dirty="0">
                        <a:latin typeface="Courier New" pitchFamily="49" charset="0"/>
                        <a:cs typeface="Courier New" pitchFamily="49" charset="0"/>
                      </a:endParaRPr>
                    </a:p>
                  </a:txBody>
                  <a:tcPr/>
                </a:tc>
              </a:tr>
              <a:tr h="370840">
                <a:tc>
                  <a:txBody>
                    <a:bodyPr/>
                    <a:lstStyle/>
                    <a:p>
                      <a:r>
                        <a:rPr lang="en-US" sz="1600" b="1" dirty="0" err="1" smtClean="0">
                          <a:latin typeface="Courier New" pitchFamily="49" charset="0"/>
                          <a:cs typeface="Courier New" pitchFamily="49" charset="0"/>
                        </a:rPr>
                        <a:t>str.remove</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pos</a:t>
                      </a:r>
                      <a:r>
                        <a:rPr lang="en-US" sz="1600" b="1" dirty="0" smtClean="0">
                          <a:latin typeface="Courier New" pitchFamily="49" charset="0"/>
                          <a:cs typeface="Courier New" pitchFamily="49" charset="0"/>
                        </a:rPr>
                        <a:t>,</a:t>
                      </a:r>
                      <a:r>
                        <a:rPr lang="en-US" sz="1600" b="1" baseline="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length)</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Removes a substring of size </a:t>
                      </a:r>
                      <a:r>
                        <a:rPr lang="en-US" sz="1600" b="1" dirty="0" smtClean="0">
                          <a:latin typeface="Courier New" pitchFamily="49" charset="0"/>
                          <a:cs typeface="Courier New" pitchFamily="49" charset="0"/>
                        </a:rPr>
                        <a:t>length</a:t>
                      </a:r>
                      <a:r>
                        <a:rPr lang="en-US" dirty="0" smtClean="0">
                          <a:latin typeface="Times New Roman" pitchFamily="18" charset="0"/>
                          <a:cs typeface="Times New Roman" pitchFamily="18" charset="0"/>
                        </a:rPr>
                        <a:t> beginning at position </a:t>
                      </a:r>
                      <a:r>
                        <a:rPr lang="en-US" sz="1600" b="1" dirty="0" err="1" smtClean="0">
                          <a:latin typeface="Courier New" pitchFamily="49" charset="0"/>
                          <a:cs typeface="Courier New" pitchFamily="49" charset="0"/>
                        </a:rPr>
                        <a:t>pos</a:t>
                      </a:r>
                      <a:endParaRPr lang="en-US" b="1" dirty="0">
                        <a:latin typeface="Courier New" pitchFamily="49" charset="0"/>
                        <a:cs typeface="Courier New" pitchFamily="49" charset="0"/>
                      </a:endParaRPr>
                    </a:p>
                  </a:txBody>
                  <a:tcPr/>
                </a:tc>
              </a:tr>
            </a:tbl>
          </a:graphicData>
        </a:graphic>
      </p:graphicFrame>
    </p:spTree>
    <p:extLst>
      <p:ext uri="{BB962C8B-B14F-4D97-AF65-F5344CB8AC3E}">
        <p14:creationId xmlns:p14="http://schemas.microsoft.com/office/powerpoint/2010/main" val="24347316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a:t>Member Functions of the string class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1501869"/>
              </p:ext>
            </p:extLst>
          </p:nvPr>
        </p:nvGraphicFramePr>
        <p:xfrm>
          <a:off x="457200" y="1143000"/>
          <a:ext cx="8382000" cy="5217160"/>
        </p:xfrm>
        <a:graphic>
          <a:graphicData uri="http://schemas.openxmlformats.org/drawingml/2006/table">
            <a:tbl>
              <a:tblPr firstRow="1" bandRow="1">
                <a:tableStyleId>{5C22544A-7EE6-4342-B048-85BDC9FD1C3A}</a:tableStyleId>
              </a:tblPr>
              <a:tblGrid>
                <a:gridCol w="3647722"/>
                <a:gridCol w="4734278"/>
              </a:tblGrid>
              <a:tr h="370840">
                <a:tc>
                  <a: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Remarks</a:t>
                      </a:r>
                      <a:endParaRPr lang="en-US" dirty="0">
                        <a:latin typeface="Times New Roman" pitchFamily="18" charset="0"/>
                        <a:cs typeface="Times New Roman" pitchFamily="18" charset="0"/>
                      </a:endParaRPr>
                    </a:p>
                  </a:txBody>
                  <a:tcPr/>
                </a:tc>
              </a:tr>
              <a:tr h="370840">
                <a:tc>
                  <a:txBody>
                    <a:bodyPr/>
                    <a:lstStyle/>
                    <a:p>
                      <a:r>
                        <a:rPr lang="en-US" sz="2000" b="1" u="sng" dirty="0" smtClean="0">
                          <a:latin typeface="Times New Roman" pitchFamily="18" charset="0"/>
                          <a:cs typeface="Times New Roman" pitchFamily="18" charset="0"/>
                        </a:rPr>
                        <a:t>Comparisons</a:t>
                      </a:r>
                      <a:endParaRPr lang="en-US" sz="2000" b="1" u="sng" dirty="0">
                        <a:latin typeface="Times New Roman" pitchFamily="18" charset="0"/>
                        <a:cs typeface="Times New Roman" pitchFamily="18" charset="0"/>
                      </a:endParaRPr>
                    </a:p>
                  </a:txBody>
                  <a:tcPr/>
                </a:tc>
                <a:tc>
                  <a:txBody>
                    <a:bodyPr/>
                    <a:lstStyle/>
                    <a:p>
                      <a:endParaRPr lang="en-US" sz="2400" b="1" dirty="0">
                        <a:latin typeface="Times New Roman" pitchFamily="18" charset="0"/>
                        <a:cs typeface="Times New Roman" pitchFamily="18" charset="0"/>
                      </a:endParaRPr>
                    </a:p>
                  </a:txBody>
                  <a:tcPr/>
                </a:tc>
              </a:tr>
              <a:tr h="370840">
                <a:tc>
                  <a:txBody>
                    <a:bodyPr/>
                    <a:lstStyle/>
                    <a:p>
                      <a:r>
                        <a:rPr lang="en-US" sz="1600" b="1" dirty="0" smtClean="0">
                          <a:latin typeface="Courier New" pitchFamily="49" charset="0"/>
                          <a:cs typeface="Courier New" pitchFamily="49" charset="0"/>
                        </a:rPr>
                        <a:t>str1 </a:t>
                      </a:r>
                      <a:r>
                        <a:rPr lang="en-US" sz="1600" b="1" dirty="0" smtClean="0">
                          <a:latin typeface="Bookman Old Style" pitchFamily="18" charset="0"/>
                          <a:cs typeface="Courier New" pitchFamily="49" charset="0"/>
                        </a:rPr>
                        <a:t>==</a:t>
                      </a:r>
                      <a:r>
                        <a:rPr lang="en-US" sz="1600" b="1" dirty="0" smtClean="0">
                          <a:latin typeface="Courier New" pitchFamily="49" charset="0"/>
                          <a:cs typeface="Courier New" pitchFamily="49" charset="0"/>
                        </a:rPr>
                        <a:t> str2</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ourier New" pitchFamily="49" charset="0"/>
                          <a:cs typeface="Courier New" pitchFamily="49" charset="0"/>
                        </a:rPr>
                        <a:t>str1 != str2;</a:t>
                      </a:r>
                    </a:p>
                  </a:txBody>
                  <a:tcPr/>
                </a:tc>
                <a:tc>
                  <a:txBody>
                    <a:bodyPr/>
                    <a:lstStyle/>
                    <a:p>
                      <a:r>
                        <a:rPr lang="en-US" dirty="0" smtClean="0">
                          <a:latin typeface="Times New Roman" pitchFamily="18" charset="0"/>
                          <a:cs typeface="Times New Roman" pitchFamily="18" charset="0"/>
                        </a:rPr>
                        <a:t>Compare</a:t>
                      </a:r>
                      <a:r>
                        <a:rPr lang="en-US" baseline="0" dirty="0" smtClean="0">
                          <a:latin typeface="Times New Roman" pitchFamily="18" charset="0"/>
                          <a:cs typeface="Times New Roman" pitchFamily="18" charset="0"/>
                        </a:rPr>
                        <a:t> for equality or inequality; returns a Boolean value</a:t>
                      </a:r>
                      <a:r>
                        <a:rPr lang="en-US" dirty="0" smtClean="0">
                          <a:latin typeface="Times New Roman" pitchFamily="18" charset="0"/>
                          <a:cs typeface="Times New Roman" pitchFamily="18" charset="0"/>
                        </a:rPr>
                        <a:t>.</a:t>
                      </a:r>
                      <a:endParaRPr lang="en-US" b="1" dirty="0">
                        <a:latin typeface="Courier New" pitchFamily="49" charset="0"/>
                        <a:cs typeface="Courier New" pitchFamily="49" charset="0"/>
                      </a:endParaRPr>
                    </a:p>
                  </a:txBody>
                  <a:tcPr/>
                </a:tc>
              </a:tr>
              <a:tr h="370840">
                <a:tc>
                  <a:txBody>
                    <a:bodyPr/>
                    <a:lstStyle/>
                    <a:p>
                      <a:r>
                        <a:rPr lang="en-US" sz="1600" b="1" dirty="0" smtClean="0">
                          <a:latin typeface="Courier New" pitchFamily="49" charset="0"/>
                          <a:cs typeface="Courier New" pitchFamily="49" charset="0"/>
                        </a:rPr>
                        <a:t>str1 &lt; str2   str1 &gt; str2</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ourier New" pitchFamily="49" charset="0"/>
                          <a:cs typeface="Courier New" pitchFamily="49" charset="0"/>
                        </a:rPr>
                        <a:t>str1 &gt;= str2</a:t>
                      </a:r>
                      <a:r>
                        <a:rPr lang="en-US" sz="1600" b="1" baseline="0" dirty="0" smtClean="0">
                          <a:latin typeface="Courier New" pitchFamily="49" charset="0"/>
                          <a:cs typeface="Courier New" pitchFamily="49" charset="0"/>
                        </a:rPr>
                        <a:t> </a:t>
                      </a:r>
                      <a:r>
                        <a:rPr lang="en-US" sz="1600" b="1" dirty="0" smtClean="0">
                          <a:latin typeface="Courier New" pitchFamily="49" charset="0"/>
                          <a:cs typeface="Courier New" pitchFamily="49" charset="0"/>
                        </a:rPr>
                        <a:t> str1 &lt;= str2;</a:t>
                      </a:r>
                    </a:p>
                  </a:txBody>
                  <a:tcPr/>
                </a:tc>
                <a:tc>
                  <a:txBody>
                    <a:bodyPr/>
                    <a:lstStyle/>
                    <a:p>
                      <a:r>
                        <a:rPr lang="en-US" dirty="0" smtClean="0">
                          <a:latin typeface="Times New Roman" pitchFamily="18" charset="0"/>
                          <a:cs typeface="Times New Roman" pitchFamily="18" charset="0"/>
                        </a:rPr>
                        <a:t>Four comparisons.  All are lexicographical comparisons</a:t>
                      </a:r>
                      <a:endParaRPr lang="en-US" dirty="0">
                        <a:latin typeface="Times New Roman" pitchFamily="18" charset="0"/>
                        <a:cs typeface="Times New Roman" pitchFamily="18" charset="0"/>
                      </a:endParaRPr>
                    </a:p>
                  </a:txBody>
                  <a:tcPr/>
                </a:tc>
              </a:tr>
              <a:tr h="370840">
                <a:tc>
                  <a:txBody>
                    <a:bodyPr/>
                    <a:lstStyle/>
                    <a:p>
                      <a:r>
                        <a:rPr lang="en-US" sz="1600" b="1" dirty="0" err="1" smtClean="0">
                          <a:latin typeface="Courier New" pitchFamily="49" charset="0"/>
                          <a:cs typeface="Courier New" pitchFamily="49" charset="0"/>
                        </a:rPr>
                        <a:t>str.find</a:t>
                      </a:r>
                      <a:r>
                        <a:rPr lang="en-US" sz="1600" b="1" dirty="0" smtClean="0">
                          <a:latin typeface="Courier New" pitchFamily="49" charset="0"/>
                          <a:cs typeface="Courier New" pitchFamily="49" charset="0"/>
                        </a:rPr>
                        <a:t>(str1)</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index of the first occurrence of </a:t>
                      </a:r>
                      <a:r>
                        <a:rPr lang="en-US" sz="1600" b="1" dirty="0" smtClean="0">
                          <a:latin typeface="Courier New" pitchFamily="49" charset="0"/>
                          <a:cs typeface="Courier New" pitchFamily="49" charset="0"/>
                        </a:rPr>
                        <a:t>str1</a:t>
                      </a:r>
                      <a:r>
                        <a:rPr lang="en-US" dirty="0" smtClean="0">
                          <a:latin typeface="Times New Roman" pitchFamily="18" charset="0"/>
                          <a:cs typeface="Times New Roman" pitchFamily="18" charset="0"/>
                        </a:rPr>
                        <a:t> in </a:t>
                      </a:r>
                      <a:r>
                        <a:rPr lang="en-US" sz="1600" b="1" dirty="0" smtClean="0">
                          <a:latin typeface="Courier New" pitchFamily="49" charset="0"/>
                          <a:cs typeface="Courier New" pitchFamily="49" charset="0"/>
                        </a:rPr>
                        <a:t>str</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r>
              <a:tr h="370840">
                <a:tc>
                  <a:txBody>
                    <a:bodyPr/>
                    <a:lstStyle/>
                    <a:p>
                      <a:r>
                        <a:rPr lang="en-US" sz="1600" b="1" u="none" dirty="0" err="1" smtClean="0">
                          <a:latin typeface="Courier New" pitchFamily="49" charset="0"/>
                          <a:cs typeface="Courier New" pitchFamily="49" charset="0"/>
                        </a:rPr>
                        <a:t>str.find</a:t>
                      </a:r>
                      <a:r>
                        <a:rPr lang="en-US" sz="1600" b="1" u="none" dirty="0" smtClean="0">
                          <a:latin typeface="Courier New" pitchFamily="49" charset="0"/>
                          <a:cs typeface="Courier New" pitchFamily="49" charset="0"/>
                        </a:rPr>
                        <a:t>(str1, </a:t>
                      </a:r>
                      <a:r>
                        <a:rPr lang="en-US" sz="1600" b="1" u="none" dirty="0" err="1" smtClean="0">
                          <a:latin typeface="Courier New" pitchFamily="49" charset="0"/>
                          <a:cs typeface="Courier New" pitchFamily="49" charset="0"/>
                        </a:rPr>
                        <a:t>pos</a:t>
                      </a:r>
                      <a:r>
                        <a:rPr lang="en-US" sz="1600" b="1" u="none" dirty="0" smtClean="0">
                          <a:latin typeface="Courier New" pitchFamily="49" charset="0"/>
                          <a:cs typeface="Courier New" pitchFamily="49" charset="0"/>
                        </a:rPr>
                        <a:t>)</a:t>
                      </a:r>
                    </a:p>
                  </a:txBody>
                  <a:tcPr/>
                </a:tc>
                <a:tc>
                  <a:txBody>
                    <a:bodyPr/>
                    <a:lstStyle/>
                    <a:p>
                      <a:r>
                        <a:rPr lang="en-US" dirty="0" smtClean="0">
                          <a:latin typeface="Times New Roman" pitchFamily="18" charset="0"/>
                          <a:cs typeface="Times New Roman" pitchFamily="18" charset="0"/>
                        </a:rPr>
                        <a:t>Returns index of the first occurrence of </a:t>
                      </a:r>
                      <a:r>
                        <a:rPr lang="en-US" sz="1600" b="1" dirty="0" smtClean="0">
                          <a:latin typeface="Courier New" pitchFamily="49" charset="0"/>
                          <a:cs typeface="Courier New" pitchFamily="49" charset="0"/>
                        </a:rPr>
                        <a:t>str1</a:t>
                      </a:r>
                      <a:r>
                        <a:rPr lang="en-US" dirty="0" smtClean="0">
                          <a:latin typeface="Times New Roman" pitchFamily="18" charset="0"/>
                          <a:cs typeface="Times New Roman" pitchFamily="18" charset="0"/>
                        </a:rPr>
                        <a:t> in </a:t>
                      </a:r>
                      <a:r>
                        <a:rPr lang="en-US" sz="1600" b="1" dirty="0" err="1" smtClean="0">
                          <a:latin typeface="Courier New" pitchFamily="49" charset="0"/>
                          <a:cs typeface="Courier New" pitchFamily="49" charset="0"/>
                        </a:rPr>
                        <a:t>str</a:t>
                      </a:r>
                      <a:r>
                        <a:rPr lang="en-US" sz="1800" b="0" dirty="0" smtClean="0">
                          <a:latin typeface="Times New Roman" pitchFamily="18" charset="0"/>
                          <a:cs typeface="Times New Roman" pitchFamily="18" charset="0"/>
                        </a:rPr>
                        <a:t>;</a:t>
                      </a:r>
                      <a:r>
                        <a:rPr lang="en-US" sz="1800" b="0" baseline="0" dirty="0" smtClean="0">
                          <a:latin typeface="Times New Roman" pitchFamily="18" charset="0"/>
                          <a:cs typeface="Times New Roman" pitchFamily="18" charset="0"/>
                        </a:rPr>
                        <a:t> the search starts at position </a:t>
                      </a:r>
                      <a:r>
                        <a:rPr lang="en-US" sz="1600" b="1" baseline="0" dirty="0" smtClean="0">
                          <a:latin typeface="Courier New" pitchFamily="49" charset="0"/>
                          <a:cs typeface="Courier New" pitchFamily="49" charset="0"/>
                        </a:rPr>
                        <a:t>pos</a:t>
                      </a:r>
                      <a:r>
                        <a:rPr lang="en-US" sz="1800" b="0" baseline="0"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txBody>
                  <a:tcPr/>
                </a:tc>
              </a:tr>
              <a:tr h="370840">
                <a:tc>
                  <a:txBody>
                    <a:bodyPr/>
                    <a:lstStyle/>
                    <a:p>
                      <a:r>
                        <a:rPr lang="en-US" sz="1600" b="1" u="none" dirty="0" err="1" smtClean="0">
                          <a:latin typeface="Courier New" pitchFamily="49" charset="0"/>
                          <a:cs typeface="Courier New" pitchFamily="49" charset="0"/>
                        </a:rPr>
                        <a:t>str.find_first_of</a:t>
                      </a:r>
                      <a:r>
                        <a:rPr lang="en-US" sz="1600" b="1" u="none" dirty="0" smtClean="0">
                          <a:latin typeface="Courier New" pitchFamily="49" charset="0"/>
                          <a:cs typeface="Courier New" pitchFamily="49" charset="0"/>
                        </a:rPr>
                        <a:t>(str1, </a:t>
                      </a:r>
                      <a:r>
                        <a:rPr lang="en-US" sz="1600" b="1" u="none" dirty="0" err="1" smtClean="0">
                          <a:latin typeface="Courier New" pitchFamily="49" charset="0"/>
                          <a:cs typeface="Courier New" pitchFamily="49" charset="0"/>
                        </a:rPr>
                        <a:t>pos</a:t>
                      </a:r>
                      <a:r>
                        <a:rPr lang="en-US" sz="1600" b="1" u="none" dirty="0" smtClean="0">
                          <a:latin typeface="Courier New" pitchFamily="49" charset="0"/>
                          <a:cs typeface="Courier New" pitchFamily="49" charset="0"/>
                        </a:rPr>
                        <a:t>)</a:t>
                      </a:r>
                    </a:p>
                  </a:txBody>
                  <a:tcPr/>
                </a:tc>
                <a:tc>
                  <a:txBody>
                    <a:bodyPr/>
                    <a:lstStyle/>
                    <a:p>
                      <a:r>
                        <a:rPr lang="en-US" dirty="0" smtClean="0">
                          <a:latin typeface="Times New Roman" pitchFamily="18" charset="0"/>
                          <a:cs typeface="Times New Roman" pitchFamily="18" charset="0"/>
                        </a:rPr>
                        <a:t>Returns index of the first instance of any character in </a:t>
                      </a:r>
                      <a:r>
                        <a:rPr lang="en-US" sz="1600" b="1" dirty="0" smtClean="0">
                          <a:latin typeface="Courier New" pitchFamily="49" charset="0"/>
                          <a:cs typeface="Courier New" pitchFamily="49" charset="0"/>
                        </a:rPr>
                        <a:t>str1</a:t>
                      </a:r>
                      <a:r>
                        <a:rPr lang="en-US" sz="1800" b="0" dirty="0" smtClean="0">
                          <a:latin typeface="Times New Roman" pitchFamily="18" charset="0"/>
                          <a:cs typeface="Times New Roman" pitchFamily="18" charset="0"/>
                        </a:rPr>
                        <a:t>;</a:t>
                      </a:r>
                      <a:r>
                        <a:rPr lang="en-US" sz="1800" b="0" baseline="0" dirty="0" smtClean="0">
                          <a:latin typeface="Times New Roman" pitchFamily="18" charset="0"/>
                          <a:cs typeface="Times New Roman" pitchFamily="18" charset="0"/>
                        </a:rPr>
                        <a:t> the search starts at position </a:t>
                      </a:r>
                      <a:r>
                        <a:rPr lang="en-US" sz="1600" b="1" baseline="0" dirty="0" smtClean="0">
                          <a:latin typeface="Courier New" pitchFamily="49" charset="0"/>
                          <a:cs typeface="Courier New" pitchFamily="49" charset="0"/>
                        </a:rPr>
                        <a:t>pos</a:t>
                      </a:r>
                      <a:r>
                        <a:rPr lang="en-US" sz="1800" b="0" baseline="0"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txBody>
                  <a:tcPr/>
                </a:tc>
              </a:tr>
              <a:tr h="370840">
                <a:tc>
                  <a:txBody>
                    <a:bodyPr/>
                    <a:lstStyle/>
                    <a:p>
                      <a:r>
                        <a:rPr lang="en-US" sz="1600" b="1" dirty="0" err="1" smtClean="0">
                          <a:latin typeface="Courier New" pitchFamily="49" charset="0"/>
                          <a:cs typeface="Courier New" pitchFamily="49" charset="0"/>
                        </a:rPr>
                        <a:t>str.find_first_not_of</a:t>
                      </a:r>
                      <a:r>
                        <a:rPr lang="en-US" sz="1600" b="1" dirty="0" smtClean="0">
                          <a:latin typeface="Courier New" pitchFamily="49" charset="0"/>
                          <a:cs typeface="Courier New" pitchFamily="49" charset="0"/>
                        </a:rPr>
                        <a:t>(</a:t>
                      </a:r>
                      <a:r>
                        <a:rPr lang="en-US" sz="1600" b="1" dirty="0" err="1" smtClean="0">
                          <a:latin typeface="Courier New" pitchFamily="49" charset="0"/>
                          <a:cs typeface="Courier New" pitchFamily="49" charset="0"/>
                        </a:rPr>
                        <a:t>pos</a:t>
                      </a:r>
                      <a:r>
                        <a:rPr lang="en-US" sz="1600" b="1" dirty="0" smtClean="0">
                          <a:latin typeface="Courier New" pitchFamily="49" charset="0"/>
                          <a:cs typeface="Courier New" pitchFamily="49" charset="0"/>
                        </a:rPr>
                        <a:t>,</a:t>
                      </a:r>
                      <a:r>
                        <a:rPr lang="en-US" sz="1600" b="1" baseline="0" dirty="0" smtClean="0">
                          <a:latin typeface="Courier New" pitchFamily="49" charset="0"/>
                          <a:cs typeface="Courier New" pitchFamily="49" charset="0"/>
                        </a:rPr>
                        <a:t> </a:t>
                      </a:r>
                      <a:r>
                        <a:rPr lang="en-US" sz="1600" b="1" dirty="0" smtClean="0">
                          <a:latin typeface="Courier New" pitchFamily="49" charset="0"/>
                          <a:cs typeface="Courier New" pitchFamily="49" charset="0"/>
                        </a:rPr>
                        <a:t>length)</a:t>
                      </a:r>
                      <a:endParaRPr lang="en-US" sz="1600" b="1" dirty="0">
                        <a:latin typeface="Courier New" pitchFamily="49" charset="0"/>
                        <a:cs typeface="Courier New" pitchFamily="49" charset="0"/>
                      </a:endParaRPr>
                    </a:p>
                  </a:txBody>
                  <a:tcPr/>
                </a:tc>
                <a:tc>
                  <a:txBody>
                    <a:bodyPr/>
                    <a:lstStyle/>
                    <a:p>
                      <a:r>
                        <a:rPr lang="en-US" dirty="0" smtClean="0">
                          <a:latin typeface="Times New Roman" pitchFamily="18" charset="0"/>
                          <a:cs typeface="Times New Roman" pitchFamily="18" charset="0"/>
                        </a:rPr>
                        <a:t>Returns index of the first instance of any character </a:t>
                      </a:r>
                      <a:r>
                        <a:rPr lang="en-US" b="1" i="1" u="sng" dirty="0" smtClean="0">
                          <a:latin typeface="Times New Roman" pitchFamily="18" charset="0"/>
                          <a:cs typeface="Times New Roman" pitchFamily="18" charset="0"/>
                        </a:rPr>
                        <a:t>not</a:t>
                      </a:r>
                      <a:r>
                        <a:rPr lang="en-US" dirty="0" smtClean="0">
                          <a:latin typeface="Times New Roman" pitchFamily="18" charset="0"/>
                          <a:cs typeface="Times New Roman" pitchFamily="18" charset="0"/>
                        </a:rPr>
                        <a:t> in </a:t>
                      </a:r>
                      <a:r>
                        <a:rPr lang="en-US" sz="1600" b="1" dirty="0" smtClean="0">
                          <a:latin typeface="Courier New" pitchFamily="49" charset="0"/>
                          <a:cs typeface="Courier New" pitchFamily="49" charset="0"/>
                        </a:rPr>
                        <a:t>str1</a:t>
                      </a:r>
                      <a:r>
                        <a:rPr lang="en-US" sz="1800" b="0" dirty="0" smtClean="0">
                          <a:latin typeface="Times New Roman" pitchFamily="18" charset="0"/>
                          <a:cs typeface="Times New Roman" pitchFamily="18" charset="0"/>
                        </a:rPr>
                        <a:t>;</a:t>
                      </a:r>
                      <a:r>
                        <a:rPr lang="en-US" sz="1800" b="0" baseline="0" dirty="0" smtClean="0">
                          <a:latin typeface="Times New Roman" pitchFamily="18" charset="0"/>
                          <a:cs typeface="Times New Roman" pitchFamily="18" charset="0"/>
                        </a:rPr>
                        <a:t> the search starts at position </a:t>
                      </a:r>
                      <a:r>
                        <a:rPr lang="en-US" sz="1600" b="1" baseline="0" dirty="0" err="1" smtClean="0">
                          <a:latin typeface="Courier New" pitchFamily="49" charset="0"/>
                          <a:cs typeface="Courier New" pitchFamily="49" charset="0"/>
                        </a:rPr>
                        <a:t>pos</a:t>
                      </a:r>
                      <a:endParaRPr lang="en-US" b="1" dirty="0">
                        <a:latin typeface="Courier New" pitchFamily="49" charset="0"/>
                        <a:cs typeface="Courier New" pitchFamily="49" charset="0"/>
                      </a:endParaRPr>
                    </a:p>
                  </a:txBody>
                  <a:tcPr/>
                </a:tc>
              </a:tr>
            </a:tbl>
          </a:graphicData>
        </a:graphic>
      </p:graphicFrame>
    </p:spTree>
    <p:extLst>
      <p:ext uri="{BB962C8B-B14F-4D97-AF65-F5344CB8AC3E}">
        <p14:creationId xmlns:p14="http://schemas.microsoft.com/office/powerpoint/2010/main" val="1042796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lvl="0"/>
            <a:r>
              <a:rPr lang="en-US" sz="3200" b="1" dirty="0" err="1" smtClean="0">
                <a:latin typeface="Courier New" pitchFamily="49" charset="0"/>
                <a:cs typeface="Courier New" pitchFamily="49" charset="0"/>
              </a:rPr>
              <a:t>getline</a:t>
            </a:r>
            <a:r>
              <a:rPr lang="en-US" sz="3200" b="1" dirty="0" smtClean="0">
                <a:latin typeface="Courier New" pitchFamily="49" charset="0"/>
                <a:cs typeface="Courier New" pitchFamily="49" charset="0"/>
              </a:rPr>
              <a:t>()</a:t>
            </a:r>
            <a:endParaRPr lang="en-US" sz="4800" dirty="0"/>
          </a:p>
        </p:txBody>
      </p:sp>
      <p:sp>
        <p:nvSpPr>
          <p:cNvPr id="3" name="Content Placeholder 2"/>
          <p:cNvSpPr>
            <a:spLocks noGrp="1"/>
          </p:cNvSpPr>
          <p:nvPr>
            <p:ph idx="1"/>
          </p:nvPr>
        </p:nvSpPr>
        <p:spPr>
          <a:xfrm>
            <a:off x="457200" y="1219200"/>
            <a:ext cx="8229600" cy="5105400"/>
          </a:xfrm>
        </p:spPr>
        <p:txBody>
          <a:bodyPr>
            <a:noAutofit/>
          </a:bodyPr>
          <a:lstStyle/>
          <a:p>
            <a:pPr lvl="0"/>
            <a:r>
              <a:rPr lang="en-US" sz="2400" b="1" dirty="0" err="1" smtClean="0">
                <a:latin typeface="Courier New" pitchFamily="49" charset="0"/>
                <a:cs typeface="Courier New" pitchFamily="49" charset="0"/>
              </a:rPr>
              <a:t>getline</a:t>
            </a:r>
            <a:r>
              <a:rPr lang="en-US" sz="2400" b="1" dirty="0" smtClean="0">
                <a:latin typeface="Courier New" pitchFamily="49" charset="0"/>
                <a:cs typeface="Courier New" pitchFamily="49" charset="0"/>
              </a:rPr>
              <a:t>()</a:t>
            </a:r>
            <a:r>
              <a:rPr lang="en-US" sz="2800" dirty="0" smtClean="0"/>
              <a:t>allows the user to read in an entire line of text at a time, or no more than </a:t>
            </a:r>
            <a:r>
              <a:rPr lang="en-US" sz="2800" i="1" dirty="0" smtClean="0"/>
              <a:t>n</a:t>
            </a:r>
            <a:r>
              <a:rPr lang="en-US" sz="2800" dirty="0" smtClean="0"/>
              <a:t> characters:</a:t>
            </a:r>
          </a:p>
          <a:p>
            <a:pPr marL="400050" lvl="1" indent="0">
              <a:buNone/>
            </a:pPr>
            <a:r>
              <a:rPr lang="en-US" sz="2400" b="1" dirty="0" smtClean="0">
                <a:latin typeface="Courier New" pitchFamily="49" charset="0"/>
                <a:cs typeface="Courier New" pitchFamily="49" charset="0"/>
              </a:rPr>
              <a:t>char	a[80], s[5];  </a:t>
            </a:r>
          </a:p>
          <a:p>
            <a:pPr marL="400050" lvl="1" indent="0">
              <a:buNone/>
            </a:pPr>
            <a:r>
              <a:rPr lang="en-US" sz="2400" b="1" dirty="0" err="1" smtClean="0">
                <a:latin typeface="Courier New" pitchFamily="49" charset="0"/>
                <a:cs typeface="Courier New" pitchFamily="49" charset="0"/>
              </a:rPr>
              <a:t>std</a:t>
            </a:r>
            <a:r>
              <a:rPr lang="en-US" sz="2400" b="1" dirty="0" smtClean="0">
                <a:latin typeface="Courier New" pitchFamily="49" charset="0"/>
                <a:cs typeface="Courier New" pitchFamily="49" charset="0"/>
              </a:rPr>
              <a:t>::string </a:t>
            </a:r>
            <a:r>
              <a:rPr lang="en-US" sz="2400" b="1" dirty="0" err="1" smtClean="0">
                <a:latin typeface="Courier New" pitchFamily="49" charset="0"/>
                <a:cs typeface="Courier New" pitchFamily="49" charset="0"/>
              </a:rPr>
              <a:t>str</a:t>
            </a:r>
            <a:endParaRPr lang="en-US" sz="2400" b="1" dirty="0" smtClean="0">
              <a:latin typeface="Courier New" pitchFamily="49" charset="0"/>
              <a:cs typeface="Courier New" pitchFamily="49" charset="0"/>
            </a:endParaRPr>
          </a:p>
          <a:p>
            <a:pPr marL="400050" lvl="1" indent="0">
              <a:buNone/>
            </a:pPr>
            <a:r>
              <a:rPr lang="en-US" sz="2400" b="1" dirty="0" err="1" smtClean="0">
                <a:latin typeface="Courier New" pitchFamily="49" charset="0"/>
                <a:cs typeface="Courier New" pitchFamily="49" charset="0"/>
              </a:rPr>
              <a:t>cout</a:t>
            </a:r>
            <a:r>
              <a:rPr lang="en-US" sz="2400" b="1" dirty="0" smtClean="0">
                <a:latin typeface="Courier New" pitchFamily="49" charset="0"/>
                <a:cs typeface="Courier New" pitchFamily="49" charset="0"/>
              </a:rPr>
              <a:t> &lt;&lt; "Enter a line:"</a:t>
            </a:r>
          </a:p>
          <a:p>
            <a:pPr marL="400050" lvl="1" indent="0">
              <a:buNone/>
            </a:pPr>
            <a:r>
              <a:rPr lang="en-US" sz="2400" b="1" dirty="0" err="1" smtClean="0">
                <a:latin typeface="Courier New" pitchFamily="49" charset="0"/>
                <a:cs typeface="Courier New" pitchFamily="49" charset="0"/>
              </a:rPr>
              <a:t>cin.getline</a:t>
            </a:r>
            <a:r>
              <a:rPr lang="en-US" sz="2400" b="1" dirty="0" smtClean="0">
                <a:latin typeface="Courier New" pitchFamily="49" charset="0"/>
                <a:cs typeface="Courier New" pitchFamily="49" charset="0"/>
              </a:rPr>
              <a:t>(a, 80);</a:t>
            </a:r>
          </a:p>
          <a:p>
            <a:pPr marL="400050" lvl="1" indent="0">
              <a:buNone/>
            </a:pPr>
            <a:r>
              <a:rPr lang="en-US" sz="2400" b="1" dirty="0" err="1" smtClean="0">
                <a:latin typeface="Courier New" pitchFamily="49" charset="0"/>
                <a:cs typeface="Courier New" pitchFamily="49" charset="0"/>
              </a:rPr>
              <a:t>cout</a:t>
            </a:r>
            <a:r>
              <a:rPr lang="en-US" sz="2400" b="1" dirty="0" smtClean="0">
                <a:latin typeface="Courier New" pitchFamily="49" charset="0"/>
                <a:cs typeface="Courier New" pitchFamily="49" charset="0"/>
              </a:rPr>
              <a:t> &lt;&lt; "Enter a short word:";</a:t>
            </a:r>
          </a:p>
          <a:p>
            <a:pPr marL="400050" lvl="1" indent="0">
              <a:buNone/>
            </a:pPr>
            <a:r>
              <a:rPr lang="en-US" sz="2400" b="1" dirty="0" err="1" smtClean="0">
                <a:latin typeface="Courier New" pitchFamily="49" charset="0"/>
                <a:cs typeface="Courier New" pitchFamily="49" charset="0"/>
              </a:rPr>
              <a:t>getline</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cin</a:t>
            </a: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str</a:t>
            </a:r>
            <a:r>
              <a:rPr lang="en-US" sz="2400" b="1" dirty="0" smtClean="0">
                <a:latin typeface="Courier New" pitchFamily="49" charset="0"/>
                <a:cs typeface="Courier New" pitchFamily="49" charset="0"/>
              </a:rPr>
              <a:t>, '\n');</a:t>
            </a:r>
          </a:p>
          <a:p>
            <a:pPr marL="400050" lvl="1" indent="0">
              <a:buNone/>
            </a:pPr>
            <a:r>
              <a:rPr lang="en-US" sz="2400" b="1" dirty="0" err="1" smtClean="0">
                <a:latin typeface="Courier New" pitchFamily="49" charset="0"/>
                <a:cs typeface="Courier New" pitchFamily="49" charset="0"/>
              </a:rPr>
              <a:t>cout</a:t>
            </a:r>
            <a:r>
              <a:rPr lang="en-US" sz="2400" b="1" dirty="0" smtClean="0">
                <a:latin typeface="Courier New" pitchFamily="49" charset="0"/>
                <a:cs typeface="Courier New" pitchFamily="49" charset="0"/>
              </a:rPr>
              <a:t> &lt;&lt; "\'" &lt;&lt; a  &lt;&lt; "\'\n\'" &lt;&lt; s </a:t>
            </a:r>
          </a:p>
          <a:p>
            <a:pPr marL="400050" lvl="1" indent="0">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                      &lt;&lt; "\'" &lt;&lt; </a:t>
            </a:r>
            <a:r>
              <a:rPr lang="en-US" sz="2400" b="1" dirty="0" err="1" smtClean="0">
                <a:latin typeface="Courier New" pitchFamily="49" charset="0"/>
                <a:cs typeface="Courier New" pitchFamily="49" charset="0"/>
              </a:rPr>
              <a:t>endl</a:t>
            </a:r>
            <a:r>
              <a:rPr lang="en-US" sz="2400" b="1" dirty="0" smtClean="0">
                <a:latin typeface="Courier New" pitchFamily="49" charset="0"/>
                <a:cs typeface="Courier New" pitchFamily="49" charset="0"/>
              </a:rPr>
              <a:t>; </a:t>
            </a:r>
          </a:p>
          <a:p>
            <a:pPr lvl="0"/>
            <a:r>
              <a:rPr lang="en-US" sz="2800" dirty="0" smtClean="0"/>
              <a:t>In both cases, one character less is actually read in to leave room for </a:t>
            </a:r>
            <a:r>
              <a:rPr lang="en-US" sz="2400" b="1" dirty="0" smtClean="0">
                <a:latin typeface="Courier New" pitchFamily="49" charset="0"/>
                <a:cs typeface="Courier New" pitchFamily="49" charset="0"/>
              </a:rPr>
              <a:t>'\0'</a:t>
            </a:r>
            <a:endParaRPr lang="en-US" sz="2800" b="1" dirty="0" smtClean="0">
              <a:latin typeface="Courier New" pitchFamily="49" charset="0"/>
              <a:cs typeface="Courier New" pitchFamily="49" charset="0"/>
            </a:endParaRPr>
          </a:p>
        </p:txBody>
      </p:sp>
    </p:spTree>
    <p:extLst>
      <p:ext uri="{BB962C8B-B14F-4D97-AF65-F5344CB8AC3E}">
        <p14:creationId xmlns:p14="http://schemas.microsoft.com/office/powerpoint/2010/main" val="12290206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p>
            <a:r>
              <a:rPr lang="en-US" sz="3200" b="1" dirty="0">
                <a:latin typeface="Courier New" pitchFamily="49" charset="0"/>
                <a:cs typeface="Courier New" pitchFamily="49" charset="0"/>
              </a:rPr>
              <a:t>p</a:t>
            </a:r>
            <a:r>
              <a:rPr lang="en-US" sz="3200" b="1" dirty="0" smtClean="0">
                <a:latin typeface="Courier New" pitchFamily="49" charset="0"/>
                <a:cs typeface="Courier New" pitchFamily="49" charset="0"/>
              </a:rPr>
              <a:t>alindrome.cpp</a:t>
            </a:r>
            <a:endParaRPr lang="en-US" sz="3200" b="1" dirty="0">
              <a:latin typeface="Courier New" pitchFamily="49" charset="0"/>
              <a:cs typeface="Courier New" pitchFamily="49" charset="0"/>
            </a:endParaRPr>
          </a:p>
        </p:txBody>
      </p:sp>
      <p:sp>
        <p:nvSpPr>
          <p:cNvPr id="3" name="Content Placeholder 2"/>
          <p:cNvSpPr>
            <a:spLocks noGrp="1"/>
          </p:cNvSpPr>
          <p:nvPr>
            <p:ph idx="1"/>
          </p:nvPr>
        </p:nvSpPr>
        <p:spPr>
          <a:xfrm>
            <a:off x="457200" y="914400"/>
            <a:ext cx="8229600" cy="5211763"/>
          </a:xfrm>
        </p:spPr>
        <p:txBody>
          <a:bodyPr>
            <a:noAutofit/>
          </a:bodyPr>
          <a:lstStyle/>
          <a:p>
            <a:pPr marL="0" indent="0">
              <a:buNone/>
            </a:pPr>
            <a:r>
              <a:rPr lang="en-US" sz="2000" b="1" dirty="0">
                <a:latin typeface="Courier New" pitchFamily="49" charset="0"/>
                <a:cs typeface="Courier New" pitchFamily="49" charset="0"/>
              </a:rPr>
              <a:t>// Test for palindrome property</a:t>
            </a:r>
          </a:p>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iostream</a:t>
            </a:r>
            <a:r>
              <a:rPr lang="en-US" sz="2000" b="1" dirty="0">
                <a:latin typeface="Courier New" pitchFamily="49" charset="0"/>
                <a:cs typeface="Courier New" pitchFamily="49" charset="0"/>
              </a:rPr>
              <a:t>&gt;</a:t>
            </a:r>
          </a:p>
          <a:p>
            <a:pPr marL="0" indent="0">
              <a:buNone/>
            </a:pPr>
            <a:r>
              <a:rPr lang="en-US" sz="2000" b="1" dirty="0">
                <a:latin typeface="Courier New" pitchFamily="49" charset="0"/>
                <a:cs typeface="Courier New" pitchFamily="49" charset="0"/>
              </a:rPr>
              <a:t>#include &lt;string&gt;</a:t>
            </a:r>
          </a:p>
          <a:p>
            <a:pPr marL="0" indent="0">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cctype</a:t>
            </a:r>
            <a:r>
              <a:rPr lang="en-US" sz="2000" b="1" dirty="0">
                <a:latin typeface="Courier New" pitchFamily="49" charset="0"/>
                <a:cs typeface="Courier New" pitchFamily="49" charset="0"/>
              </a:rPr>
              <a:t>&gt;</a:t>
            </a:r>
          </a:p>
          <a:p>
            <a:pPr marL="0" indent="0">
              <a:buNone/>
            </a:pPr>
            <a:r>
              <a:rPr lang="en-US" sz="2000" b="1" dirty="0">
                <a:latin typeface="Courier New" pitchFamily="49" charset="0"/>
                <a:cs typeface="Courier New" pitchFamily="49" charset="0"/>
              </a:rPr>
              <a:t>using namespace </a:t>
            </a:r>
            <a:r>
              <a:rPr lang="en-US" sz="2000" b="1" dirty="0" err="1">
                <a:latin typeface="Courier New" pitchFamily="49" charset="0"/>
                <a:cs typeface="Courier New" pitchFamily="49" charset="0"/>
              </a:rPr>
              <a:t>std</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Interchanges the values of v1 and v2</a:t>
            </a:r>
          </a:p>
          <a:p>
            <a:pPr marL="0" indent="0">
              <a:buNone/>
            </a:pPr>
            <a:r>
              <a:rPr lang="en-US" sz="2000" b="1" dirty="0">
                <a:latin typeface="Courier New" pitchFamily="49" charset="0"/>
                <a:cs typeface="Courier New" pitchFamily="49" charset="0"/>
              </a:rPr>
              <a:t>void swap(char &amp;v1, char &amp;v2);</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Returns a copy of s but with characters </a:t>
            </a:r>
            <a:r>
              <a:rPr lang="en-US" sz="2000" b="1" dirty="0" smtClean="0">
                <a:latin typeface="Courier New" pitchFamily="49" charset="0"/>
                <a:cs typeface="Courier New" pitchFamily="49" charset="0"/>
              </a:rPr>
              <a:t>in</a:t>
            </a:r>
          </a:p>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reverse order</a:t>
            </a:r>
          </a:p>
          <a:p>
            <a:pPr marL="0" indent="0">
              <a:buNone/>
            </a:pPr>
            <a:r>
              <a:rPr lang="en-US" sz="2000" b="1" dirty="0">
                <a:latin typeface="Courier New" pitchFamily="49" charset="0"/>
                <a:cs typeface="Courier New" pitchFamily="49" charset="0"/>
              </a:rPr>
              <a:t>string reverse(</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5536606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15000"/>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Returns a copy of s with any occurrences </a:t>
            </a:r>
            <a:r>
              <a:rPr lang="en-US" sz="2000" b="1" dirty="0" smtClean="0">
                <a:latin typeface="Courier New" pitchFamily="49" charset="0"/>
                <a:cs typeface="Courier New" pitchFamily="49" charset="0"/>
              </a:rPr>
              <a:t>of</a:t>
            </a:r>
          </a:p>
          <a:p>
            <a:pPr marL="0" indent="0">
              <a:buNone/>
            </a:pPr>
            <a:r>
              <a:rPr lang="en-US" sz="2000" b="1" dirty="0" smtClean="0">
                <a:latin typeface="Courier New" pitchFamily="49" charset="0"/>
                <a:cs typeface="Courier New" pitchFamily="49" charset="0"/>
              </a:rPr>
              <a:t>// characters in </a:t>
            </a:r>
            <a:r>
              <a:rPr lang="en-US" sz="2000" b="1" dirty="0">
                <a:latin typeface="Courier New" pitchFamily="49" charset="0"/>
                <a:cs typeface="Courier New" pitchFamily="49" charset="0"/>
              </a:rPr>
              <a:t>the string </a:t>
            </a:r>
            <a:r>
              <a:rPr lang="en-US" sz="2000" b="1" dirty="0" err="1">
                <a:latin typeface="Courier New" pitchFamily="49" charset="0"/>
                <a:cs typeface="Courier New" pitchFamily="49" charset="0"/>
              </a:rPr>
              <a:t>punct</a:t>
            </a:r>
            <a:r>
              <a:rPr lang="en-US" sz="2000" b="1" dirty="0">
                <a:latin typeface="Courier New" pitchFamily="49" charset="0"/>
                <a:cs typeface="Courier New" pitchFamily="49" charset="0"/>
              </a:rPr>
              <a:t> removed.</a:t>
            </a:r>
          </a:p>
          <a:p>
            <a:pPr marL="0" indent="0">
              <a:buNone/>
            </a:pPr>
            <a:r>
              <a:rPr lang="en-US" sz="2000" b="1" dirty="0">
                <a:latin typeface="Courier New" pitchFamily="49" charset="0"/>
                <a:cs typeface="Courier New" pitchFamily="49" charset="0"/>
              </a:rPr>
              <a:t>string </a:t>
            </a:r>
            <a:r>
              <a:rPr lang="en-US" sz="2000" b="1" dirty="0" err="1">
                <a:latin typeface="Courier New" pitchFamily="49" charset="0"/>
                <a:cs typeface="Courier New" pitchFamily="49" charset="0"/>
              </a:rPr>
              <a:t>removePunct</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a:t>
            </a:r>
            <a:r>
              <a:rPr lang="en-US" sz="2000" b="1" dirty="0" smtClean="0">
                <a:latin typeface="Courier New" pitchFamily="49" charset="0"/>
                <a:cs typeface="Courier New" pitchFamily="49" charset="0"/>
              </a:rPr>
              <a:t>s,</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const</a:t>
            </a: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string &amp;</a:t>
            </a:r>
            <a:r>
              <a:rPr lang="en-US" sz="2000" b="1" dirty="0" err="1">
                <a:latin typeface="Courier New" pitchFamily="49" charset="0"/>
                <a:cs typeface="Courier New" pitchFamily="49" charset="0"/>
              </a:rPr>
              <a:t>punct</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Returns a copy of s that has all uppercase</a:t>
            </a:r>
          </a:p>
          <a:p>
            <a:pPr marL="0" indent="0">
              <a:buNone/>
            </a:pPr>
            <a:r>
              <a:rPr lang="en-US" sz="2000" b="1" dirty="0">
                <a:latin typeface="Courier New" pitchFamily="49" charset="0"/>
                <a:cs typeface="Courier New" pitchFamily="49" charset="0"/>
              </a:rPr>
              <a:t>// characters changed to lowercase, with </a:t>
            </a:r>
            <a:r>
              <a:rPr lang="en-US" sz="2000" b="1" dirty="0" smtClean="0">
                <a:latin typeface="Courier New" pitchFamily="49" charset="0"/>
                <a:cs typeface="Courier New" pitchFamily="49" charset="0"/>
              </a:rPr>
              <a:t>other</a:t>
            </a:r>
          </a:p>
          <a:p>
            <a:pPr marL="0" indent="0">
              <a:buNone/>
            </a:pPr>
            <a:r>
              <a:rPr lang="en-US" sz="2000" b="1" dirty="0" smtClean="0">
                <a:latin typeface="Courier New" pitchFamily="49" charset="0"/>
                <a:cs typeface="Courier New" pitchFamily="49" charset="0"/>
              </a:rPr>
              <a:t>// characters </a:t>
            </a:r>
            <a:r>
              <a:rPr lang="en-US" sz="2000" b="1" dirty="0">
                <a:latin typeface="Courier New" pitchFamily="49" charset="0"/>
                <a:cs typeface="Courier New" pitchFamily="49" charset="0"/>
              </a:rPr>
              <a:t>unchanged</a:t>
            </a:r>
          </a:p>
          <a:p>
            <a:pPr marL="0" indent="0">
              <a:buNone/>
            </a:pPr>
            <a:r>
              <a:rPr lang="en-US" sz="2000" b="1" dirty="0">
                <a:latin typeface="Courier New" pitchFamily="49" charset="0"/>
                <a:cs typeface="Courier New" pitchFamily="49" charset="0"/>
              </a:rPr>
              <a:t>string </a:t>
            </a:r>
            <a:r>
              <a:rPr lang="en-US" sz="2000" b="1" dirty="0" err="1">
                <a:latin typeface="Courier New" pitchFamily="49" charset="0"/>
                <a:cs typeface="Courier New" pitchFamily="49" charset="0"/>
              </a:rPr>
              <a:t>makeLower</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Returns true if s is a palindrome; </a:t>
            </a: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false otherwise</a:t>
            </a: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bool</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isPal</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275043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15000"/>
          </a:xfrm>
        </p:spPr>
        <p:txBody>
          <a:bodyPr>
            <a:noAutofit/>
          </a:bodyPr>
          <a:lstStyle/>
          <a:p>
            <a:pPr marL="0" indent="0">
              <a:buNone/>
            </a:pP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main(void)  {</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"Enter a candidate for </a:t>
            </a:r>
            <a:r>
              <a:rPr lang="en-US" sz="2000" b="1" dirty="0" smtClean="0">
                <a:latin typeface="Courier New" pitchFamily="49" charset="0"/>
                <a:cs typeface="Courier New" pitchFamily="49" charset="0"/>
              </a:rPr>
              <a:t>palindrome "</a:t>
            </a:r>
          </a:p>
          <a:p>
            <a:pPr marL="0" indent="0">
              <a:buNone/>
            </a:pPr>
            <a:r>
              <a:rPr lang="en-US" sz="2000" b="1" dirty="0" smtClean="0">
                <a:latin typeface="Courier New" pitchFamily="49" charset="0"/>
                <a:cs typeface="Courier New" pitchFamily="49" charset="0"/>
              </a:rPr>
              <a:t>           &lt;&lt; "test followed </a:t>
            </a:r>
            <a:r>
              <a:rPr lang="en-US" sz="2000" b="1" dirty="0">
                <a:latin typeface="Courier New" pitchFamily="49" charset="0"/>
                <a:cs typeface="Courier New" pitchFamily="49" charset="0"/>
              </a:rPr>
              <a:t>by press Return</a:t>
            </a: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getline</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cin</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if (</a:t>
            </a:r>
            <a:r>
              <a:rPr lang="en-US" sz="2000" b="1" dirty="0" err="1">
                <a:latin typeface="Courier New" pitchFamily="49" charset="0"/>
                <a:cs typeface="Courier New" pitchFamily="49" charset="0"/>
              </a:rPr>
              <a:t>isPal</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 &lt;&lt;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 </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a:t>
            </a:r>
            <a:r>
              <a:rPr lang="en-US" sz="2000" b="1" dirty="0">
                <a:latin typeface="Courier New" pitchFamily="49" charset="0"/>
                <a:cs typeface="Courier New" pitchFamily="49" charset="0"/>
              </a:rPr>
              <a:t>"\" is a palindrome." &lt;&lt; </a:t>
            </a:r>
            <a:r>
              <a:rPr lang="en-US" sz="2000" b="1" dirty="0" err="1">
                <a:latin typeface="Courier New" pitchFamily="49" charset="0"/>
                <a:cs typeface="Courier New" pitchFamily="49" charset="0"/>
              </a:rPr>
              <a:t>endl</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else</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cout</a:t>
            </a:r>
            <a:r>
              <a:rPr lang="en-US" sz="2000" b="1" dirty="0">
                <a:latin typeface="Courier New" pitchFamily="49" charset="0"/>
                <a:cs typeface="Courier New" pitchFamily="49" charset="0"/>
              </a:rPr>
              <a:t> &lt;&lt; "\"" &lt;&lt;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 </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a:t>
            </a:r>
            <a:r>
              <a:rPr lang="en-US" sz="2000" b="1" dirty="0">
                <a:latin typeface="Courier New" pitchFamily="49" charset="0"/>
                <a:cs typeface="Courier New" pitchFamily="49" charset="0"/>
              </a:rPr>
              <a:t>"\" is not a palindrome." &lt;&lt; </a:t>
            </a:r>
            <a:r>
              <a:rPr lang="en-US" sz="2000" b="1" dirty="0" err="1">
                <a:latin typeface="Courier New" pitchFamily="49" charset="0"/>
                <a:cs typeface="Courier New" pitchFamily="49" charset="0"/>
              </a:rPr>
              <a:t>endl</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5528131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3657600"/>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cin</a:t>
            </a: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&gt;&gt;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return(0);</a:t>
            </a:r>
          </a:p>
          <a:p>
            <a:pPr marL="0" indent="0">
              <a:buNone/>
            </a:pP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void swap(char &amp;v1, char &amp;v2) {</a:t>
            </a:r>
          </a:p>
          <a:p>
            <a:pPr marL="0" indent="0">
              <a:buNone/>
            </a:pPr>
            <a:r>
              <a:rPr lang="en-US" sz="2000" b="1" dirty="0">
                <a:latin typeface="Courier New" pitchFamily="49" charset="0"/>
                <a:cs typeface="Courier New" pitchFamily="49" charset="0"/>
              </a:rPr>
              <a:t>	char temp = v1;</a:t>
            </a:r>
          </a:p>
          <a:p>
            <a:pPr marL="0" indent="0">
              <a:buNone/>
            </a:pPr>
            <a:r>
              <a:rPr lang="en-US" sz="2000" b="1" dirty="0">
                <a:latin typeface="Courier New" pitchFamily="49" charset="0"/>
                <a:cs typeface="Courier New" pitchFamily="49" charset="0"/>
              </a:rPr>
              <a:t>	v1 = v2;</a:t>
            </a:r>
          </a:p>
          <a:p>
            <a:pPr marL="0" indent="0">
              <a:buNone/>
            </a:pPr>
            <a:r>
              <a:rPr lang="en-US" sz="2000" b="1" dirty="0">
                <a:latin typeface="Courier New" pitchFamily="49" charset="0"/>
                <a:cs typeface="Courier New" pitchFamily="49" charset="0"/>
              </a:rPr>
              <a:t>	v2 = temp;</a:t>
            </a:r>
          </a:p>
          <a:p>
            <a:pPr marL="0" indent="0">
              <a:buNone/>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5701349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876800"/>
          </a:xfrm>
        </p:spPr>
        <p:txBody>
          <a:bodyPr>
            <a:noAutofit/>
          </a:bodyPr>
          <a:lstStyle/>
          <a:p>
            <a:pPr marL="0" indent="0">
              <a:buNone/>
            </a:pPr>
            <a:r>
              <a:rPr lang="en-US" sz="2000" b="1" dirty="0" smtClean="0">
                <a:latin typeface="Courier New" pitchFamily="49" charset="0"/>
                <a:cs typeface="Courier New" pitchFamily="49" charset="0"/>
              </a:rPr>
              <a:t>string </a:t>
            </a:r>
            <a:r>
              <a:rPr lang="en-US" sz="2000" b="1" dirty="0">
                <a:latin typeface="Courier New" pitchFamily="49" charset="0"/>
                <a:cs typeface="Courier New" pitchFamily="49" charset="0"/>
              </a:rPr>
              <a:t>reverse(</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  {</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start = 0;</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end = </a:t>
            </a:r>
            <a:r>
              <a:rPr lang="en-US" sz="2000" b="1" dirty="0" err="1">
                <a:latin typeface="Courier New" pitchFamily="49" charset="0"/>
                <a:cs typeface="Courier New" pitchFamily="49" charset="0"/>
              </a:rPr>
              <a:t>s.length</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string temp(s);</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while (start &lt; end) {</a:t>
            </a:r>
          </a:p>
          <a:p>
            <a:pPr marL="0" indent="0">
              <a:buNone/>
            </a:pPr>
            <a:r>
              <a:rPr lang="en-US" sz="2000" b="1" dirty="0">
                <a:latin typeface="Courier New" pitchFamily="49" charset="0"/>
                <a:cs typeface="Courier New" pitchFamily="49" charset="0"/>
              </a:rPr>
              <a:t>		--end;</a:t>
            </a:r>
          </a:p>
          <a:p>
            <a:pPr marL="0" indent="0">
              <a:buNone/>
            </a:pPr>
            <a:r>
              <a:rPr lang="en-US" sz="2000" b="1" dirty="0">
                <a:latin typeface="Courier New" pitchFamily="49" charset="0"/>
                <a:cs typeface="Courier New" pitchFamily="49" charset="0"/>
              </a:rPr>
              <a:t>		swap(temp[start], temp[end]);</a:t>
            </a:r>
          </a:p>
          <a:p>
            <a:pPr marL="0" indent="0">
              <a:buNone/>
            </a:pPr>
            <a:r>
              <a:rPr lang="en-US" sz="2000" b="1" dirty="0">
                <a:latin typeface="Courier New" pitchFamily="49" charset="0"/>
                <a:cs typeface="Courier New" pitchFamily="49" charset="0"/>
              </a:rPr>
              <a:t>		start++;</a:t>
            </a: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return temp;</a:t>
            </a:r>
          </a:p>
          <a:p>
            <a:pPr marL="0" indent="0">
              <a:buNone/>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7607921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3810000"/>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Uses &lt;</a:t>
            </a:r>
            <a:r>
              <a:rPr lang="en-US" sz="2000" b="1" dirty="0" err="1">
                <a:latin typeface="Courier New" pitchFamily="49" charset="0"/>
                <a:cs typeface="Courier New" pitchFamily="49" charset="0"/>
              </a:rPr>
              <a:t>cctype</a:t>
            </a:r>
            <a:r>
              <a:rPr lang="en-US" sz="2000" b="1" dirty="0">
                <a:latin typeface="Courier New" pitchFamily="49" charset="0"/>
                <a:cs typeface="Courier New" pitchFamily="49" charset="0"/>
              </a:rPr>
              <a:t>&gt; and &lt;string&gt; </a:t>
            </a:r>
          </a:p>
          <a:p>
            <a:pPr marL="0" indent="0">
              <a:buNone/>
            </a:pPr>
            <a:r>
              <a:rPr lang="en-US" sz="2000" b="1" dirty="0">
                <a:latin typeface="Courier New" pitchFamily="49" charset="0"/>
                <a:cs typeface="Courier New" pitchFamily="49" charset="0"/>
              </a:rPr>
              <a:t>string </a:t>
            </a:r>
            <a:r>
              <a:rPr lang="en-US" sz="2000" b="1" dirty="0" err="1">
                <a:latin typeface="Courier New" pitchFamily="49" charset="0"/>
                <a:cs typeface="Courier New" pitchFamily="49" charset="0"/>
              </a:rPr>
              <a:t>makeLower</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 {</a:t>
            </a:r>
          </a:p>
          <a:p>
            <a:pPr marL="0" indent="0">
              <a:buNone/>
            </a:pPr>
            <a:r>
              <a:rPr lang="en-US" sz="2000" b="1" dirty="0">
                <a:latin typeface="Courier New" pitchFamily="49" charset="0"/>
                <a:cs typeface="Courier New" pitchFamily="49" charset="0"/>
              </a:rPr>
              <a:t>	string temp(s);</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for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a:t>
            </a:r>
            <a:r>
              <a:rPr lang="en-US" sz="2000" b="1" dirty="0" err="1">
                <a:latin typeface="Courier New" pitchFamily="49" charset="0"/>
                <a:cs typeface="Courier New" pitchFamily="49" charset="0"/>
              </a:rPr>
              <a:t>s.length</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temp[</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tolower</a:t>
            </a:r>
            <a:r>
              <a:rPr lang="en-US" sz="2000" b="1" dirty="0">
                <a:latin typeface="Courier New" pitchFamily="49" charset="0"/>
                <a:cs typeface="Courier New" pitchFamily="49" charset="0"/>
              </a:rPr>
              <a:t>(s[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 temp;</a:t>
            </a:r>
          </a:p>
          <a:p>
            <a:pPr marL="0" indent="0">
              <a:buNone/>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17926162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800600"/>
          </a:xfrm>
        </p:spPr>
        <p:txBody>
          <a:bodyPr>
            <a:noAutofit/>
          </a:bodyPr>
          <a:lstStyle/>
          <a:p>
            <a:pPr marL="0" indent="0">
              <a:buNone/>
            </a:pPr>
            <a:r>
              <a:rPr lang="en-US" sz="2000" b="1" dirty="0" smtClean="0">
                <a:latin typeface="Courier New" pitchFamily="49" charset="0"/>
                <a:cs typeface="Courier New" pitchFamily="49" charset="0"/>
              </a:rPr>
              <a:t>string </a:t>
            </a:r>
            <a:r>
              <a:rPr lang="en-US" sz="2000" b="1" dirty="0" err="1">
                <a:latin typeface="Courier New" pitchFamily="49" charset="0"/>
                <a:cs typeface="Courier New" pitchFamily="49" charset="0"/>
              </a:rPr>
              <a:t>removePunct</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a:t>
            </a:r>
            <a:r>
              <a:rPr lang="en-US" sz="2000" b="1" dirty="0" smtClean="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const</a:t>
            </a: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string &amp;</a:t>
            </a:r>
            <a:r>
              <a:rPr lang="en-US" sz="2000" b="1" dirty="0" err="1">
                <a:latin typeface="Courier New" pitchFamily="49" charset="0"/>
                <a:cs typeface="Courier New" pitchFamily="49" charset="0"/>
              </a:rPr>
              <a:t>punct</a:t>
            </a: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noPunct</a:t>
            </a:r>
            <a:r>
              <a:rPr lang="en-US" sz="2000" b="1" dirty="0">
                <a:latin typeface="Courier New" pitchFamily="49" charset="0"/>
                <a:cs typeface="Courier New" pitchFamily="49" charset="0"/>
              </a:rPr>
              <a:t>; //Initialized to empty string</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sLength</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s.length</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punctLength</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punct.length</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for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a:t>
            </a:r>
            <a:r>
              <a:rPr lang="en-US" sz="2000" b="1" dirty="0" err="1">
                <a:latin typeface="Courier New" pitchFamily="49" charset="0"/>
                <a:cs typeface="Courier New" pitchFamily="49" charset="0"/>
              </a:rPr>
              <a:t>sLength</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a:t>
            </a:r>
            <a:r>
              <a:rPr lang="en-US" sz="2000" b="1" dirty="0">
                <a:latin typeface="Courier New" pitchFamily="49" charset="0"/>
                <a:cs typeface="Courier New" pitchFamily="49" charset="0"/>
              </a:rPr>
              <a:t>A one-character string</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aChar</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s.substr</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1</a:t>
            </a:r>
            <a:r>
              <a:rPr lang="en-US" sz="2000" b="1" dirty="0" smtClean="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 Find location of </a:t>
            </a:r>
            <a:r>
              <a:rPr lang="en-US" sz="2000" b="1" dirty="0" smtClean="0">
                <a:latin typeface="Courier New" pitchFamily="49" charset="0"/>
                <a:cs typeface="Courier New" pitchFamily="49" charset="0"/>
              </a:rPr>
              <a:t>successive</a:t>
            </a: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a:t>
            </a:r>
            <a:r>
              <a:rPr lang="en-US" sz="2000" b="1" dirty="0">
                <a:latin typeface="Courier New" pitchFamily="49" charset="0"/>
                <a:cs typeface="Courier New" pitchFamily="49" charset="0"/>
              </a:rPr>
              <a:t>characters of </a:t>
            </a:r>
            <a:r>
              <a:rPr lang="en-US" sz="2000" b="1" dirty="0" err="1" smtClean="0">
                <a:latin typeface="Courier New" pitchFamily="49" charset="0"/>
                <a:cs typeface="Courier New" pitchFamily="49" charset="0"/>
              </a:rPr>
              <a:t>achar</a:t>
            </a: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in </a:t>
            </a:r>
            <a:r>
              <a:rPr lang="en-US" sz="2000" b="1" dirty="0" err="1">
                <a:latin typeface="Courier New" pitchFamily="49" charset="0"/>
                <a:cs typeface="Courier New" pitchFamily="49" charset="0"/>
              </a:rPr>
              <a:t>punct</a:t>
            </a: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location = </a:t>
            </a:r>
            <a:r>
              <a:rPr lang="en-US" sz="2000" b="1" dirty="0" err="1">
                <a:latin typeface="Courier New" pitchFamily="49" charset="0"/>
                <a:cs typeface="Courier New" pitchFamily="49" charset="0"/>
              </a:rPr>
              <a:t>punct.find</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aChar</a:t>
            </a:r>
            <a:r>
              <a:rPr lang="en-US" sz="2000" b="1" dirty="0">
                <a:latin typeface="Courier New" pitchFamily="49" charset="0"/>
                <a:cs typeface="Courier New" pitchFamily="49" charset="0"/>
              </a:rPr>
              <a:t>, 0</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35451785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3886200"/>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aChar</a:t>
            </a:r>
            <a:r>
              <a:rPr lang="en-US" sz="2000" b="1" dirty="0">
                <a:latin typeface="Courier New" pitchFamily="49" charset="0"/>
                <a:cs typeface="Courier New" pitchFamily="49" charset="0"/>
              </a:rPr>
              <a:t> is not in </a:t>
            </a:r>
            <a:r>
              <a:rPr lang="en-US" sz="2000" b="1" dirty="0" err="1">
                <a:latin typeface="Courier New" pitchFamily="49" charset="0"/>
                <a:cs typeface="Courier New" pitchFamily="49" charset="0"/>
              </a:rPr>
              <a:t>punct</a:t>
            </a:r>
            <a:r>
              <a:rPr lang="en-US" sz="2000" b="1" dirty="0">
                <a:latin typeface="Courier New" pitchFamily="49" charset="0"/>
                <a:cs typeface="Courier New" pitchFamily="49" charset="0"/>
              </a:rPr>
              <a:t>, so keep it</a:t>
            </a: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	if (location &lt; 0 || </a:t>
            </a:r>
            <a:endParaRPr lang="en-US" sz="2000" b="1" dirty="0" smtClean="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location </a:t>
            </a:r>
            <a:r>
              <a:rPr lang="en-US" sz="2000" b="1" dirty="0">
                <a:latin typeface="Courier New" pitchFamily="49" charset="0"/>
                <a:cs typeface="Courier New" pitchFamily="49" charset="0"/>
              </a:rPr>
              <a:t>&gt;= </a:t>
            </a:r>
            <a:r>
              <a:rPr lang="en-US" sz="2000" b="1" dirty="0" err="1">
                <a:latin typeface="Courier New" pitchFamily="49" charset="0"/>
                <a:cs typeface="Courier New" pitchFamily="49" charset="0"/>
              </a:rPr>
              <a:t>punctLength</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noPunct</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noPunct</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aChar</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return </a:t>
            </a:r>
            <a:r>
              <a:rPr lang="en-US" sz="2000" b="1" dirty="0" err="1">
                <a:latin typeface="Courier New" pitchFamily="49" charset="0"/>
                <a:cs typeface="Courier New" pitchFamily="49" charset="0"/>
              </a:rPr>
              <a:t>noPunct</a:t>
            </a:r>
            <a:r>
              <a:rPr lang="en-US" sz="2000" b="1" dirty="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1284489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886200"/>
          </a:xfrm>
        </p:spPr>
        <p:txBody>
          <a:bodyPr>
            <a:noAutofit/>
          </a:bodyPr>
          <a:lstStyle/>
          <a:p>
            <a:pPr marL="0" indent="0">
              <a:buNone/>
            </a:pPr>
            <a:r>
              <a:rPr lang="en-US" sz="2000" b="1" dirty="0" smtClean="0">
                <a:latin typeface="Courier New" pitchFamily="49" charset="0"/>
                <a:cs typeface="Courier New" pitchFamily="49" charset="0"/>
              </a:rPr>
              <a:t>// </a:t>
            </a:r>
            <a:r>
              <a:rPr lang="en-US" sz="2000" b="1" dirty="0">
                <a:latin typeface="Courier New" pitchFamily="49" charset="0"/>
                <a:cs typeface="Courier New" pitchFamily="49" charset="0"/>
              </a:rPr>
              <a:t>Uses functions </a:t>
            </a:r>
            <a:r>
              <a:rPr lang="en-US" sz="2000" b="1" dirty="0" err="1">
                <a:latin typeface="Courier New" pitchFamily="49" charset="0"/>
                <a:cs typeface="Courier New" pitchFamily="49" charset="0"/>
              </a:rPr>
              <a:t>makeLower</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removePunct</a:t>
            </a:r>
            <a:endParaRPr lang="en-US" sz="2000" b="1" dirty="0">
              <a:latin typeface="Courier New" pitchFamily="49" charset="0"/>
              <a:cs typeface="Courier New" pitchFamily="49" charset="0"/>
            </a:endParaRPr>
          </a:p>
          <a:p>
            <a:pPr marL="0" indent="0">
              <a:buNone/>
            </a:pPr>
            <a:r>
              <a:rPr lang="en-US" sz="2000" b="1" dirty="0" err="1">
                <a:latin typeface="Courier New" pitchFamily="49" charset="0"/>
                <a:cs typeface="Courier New" pitchFamily="49" charset="0"/>
              </a:rPr>
              <a:t>bool</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isPal</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const</a:t>
            </a:r>
            <a:r>
              <a:rPr lang="en-US" sz="2000" b="1" dirty="0">
                <a:latin typeface="Courier New" pitchFamily="49" charset="0"/>
                <a:cs typeface="Courier New" pitchFamily="49" charset="0"/>
              </a:rPr>
              <a:t> string &amp;s)  {</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punct</a:t>
            </a:r>
            <a:r>
              <a:rPr lang="en-US" sz="2000" b="1" dirty="0">
                <a:latin typeface="Courier New" pitchFamily="49" charset="0"/>
                <a:cs typeface="Courier New" pitchFamily="49" charset="0"/>
              </a:rPr>
              <a:t>(",;:.?!'\" "); // includes a blank</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(s);</a:t>
            </a:r>
          </a:p>
          <a:p>
            <a:pPr marL="0"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makeLower</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	string </a:t>
            </a:r>
            <a:r>
              <a:rPr lang="en-US" sz="2000" b="1" dirty="0" err="1">
                <a:latin typeface="Courier New" pitchFamily="49" charset="0"/>
                <a:cs typeface="Courier New" pitchFamily="49" charset="0"/>
              </a:rPr>
              <a:t>lowerStr</a:t>
            </a:r>
            <a:r>
              <a:rPr lang="en-US" sz="2000" b="1" dirty="0">
                <a:latin typeface="Courier New" pitchFamily="49" charset="0"/>
                <a:cs typeface="Courier New" pitchFamily="49" charset="0"/>
              </a:rPr>
              <a:t> = </a:t>
            </a:r>
            <a:r>
              <a:rPr lang="en-US" sz="2000" b="1" dirty="0" err="1">
                <a:latin typeface="Courier New" pitchFamily="49" charset="0"/>
                <a:cs typeface="Courier New" pitchFamily="49" charset="0"/>
              </a:rPr>
              <a:t>removePunct</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str</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punct</a:t>
            </a:r>
            <a:r>
              <a:rPr lang="en-US" sz="2000" b="1" dirty="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a:latin typeface="Courier New" pitchFamily="49" charset="0"/>
                <a:cs typeface="Courier New" pitchFamily="49" charset="0"/>
              </a:rPr>
              <a:t>	return (</a:t>
            </a:r>
            <a:r>
              <a:rPr lang="en-US" sz="2000" b="1" dirty="0" err="1">
                <a:latin typeface="Courier New" pitchFamily="49" charset="0"/>
                <a:cs typeface="Courier New" pitchFamily="49" charset="0"/>
              </a:rPr>
              <a:t>lowerStr</a:t>
            </a:r>
            <a:r>
              <a:rPr lang="en-US" sz="2000" b="1" dirty="0">
                <a:latin typeface="Courier New" pitchFamily="49" charset="0"/>
                <a:cs typeface="Courier New" pitchFamily="49" charset="0"/>
              </a:rPr>
              <a:t> == reverse(</a:t>
            </a:r>
            <a:r>
              <a:rPr lang="en-US" sz="2000" b="1" dirty="0" err="1">
                <a:latin typeface="Courier New" pitchFamily="49" charset="0"/>
                <a:cs typeface="Courier New" pitchFamily="49" charset="0"/>
              </a:rPr>
              <a:t>lowerStr</a:t>
            </a:r>
            <a:r>
              <a:rPr lang="en-US" sz="2000" b="1" dirty="0">
                <a:latin typeface="Courier New" pitchFamily="49" charset="0"/>
                <a:cs typeface="Courier New" pitchFamily="49" charset="0"/>
              </a:rPr>
              <a:t>));</a:t>
            </a:r>
          </a:p>
          <a:p>
            <a:pPr marL="0" indent="0">
              <a:buNone/>
            </a:pPr>
            <a:r>
              <a:rPr lang="en-US" sz="2000" b="1" dirty="0">
                <a:latin typeface="Courier New" pitchFamily="49" charset="0"/>
                <a:cs typeface="Courier New" pitchFamily="49" charset="0"/>
              </a:rPr>
              <a:t>}</a:t>
            </a:r>
          </a:p>
        </p:txBody>
      </p:sp>
    </p:spTree>
    <p:extLst>
      <p:ext uri="{BB962C8B-B14F-4D97-AF65-F5344CB8AC3E}">
        <p14:creationId xmlns:p14="http://schemas.microsoft.com/office/powerpoint/2010/main" val="34978952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Converting string objects and C-Strings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000" b="1" dirty="0" smtClean="0">
                <a:latin typeface="Courier New" pitchFamily="49" charset="0"/>
                <a:cs typeface="Courier New" pitchFamily="49" charset="0"/>
              </a:rPr>
              <a:t>//Legal</a:t>
            </a:r>
          </a:p>
          <a:p>
            <a:pPr marL="0" indent="0">
              <a:buNone/>
            </a:pPr>
            <a:r>
              <a:rPr lang="en-US" sz="2000" b="1" dirty="0" smtClean="0">
                <a:latin typeface="Courier New" pitchFamily="49" charset="0"/>
                <a:cs typeface="Courier New" pitchFamily="49" charset="0"/>
              </a:rPr>
              <a:t>char </a:t>
            </a:r>
            <a:r>
              <a:rPr lang="en-US" sz="2000" b="1" dirty="0" err="1" smtClean="0">
                <a:latin typeface="Courier New" pitchFamily="49" charset="0"/>
                <a:cs typeface="Courier New" pitchFamily="49" charset="0"/>
              </a:rPr>
              <a:t>aCString</a:t>
            </a:r>
            <a:r>
              <a:rPr lang="en-US" sz="2000" b="1" dirty="0" smtClean="0">
                <a:latin typeface="Courier New" pitchFamily="49" charset="0"/>
                <a:cs typeface="Courier New" pitchFamily="49" charset="0"/>
              </a:rPr>
              <a:t>[] = “This is my C-string.”;</a:t>
            </a:r>
          </a:p>
          <a:p>
            <a:pPr marL="0" indent="0">
              <a:buNone/>
            </a:pPr>
            <a:r>
              <a:rPr lang="en-US" sz="2000" b="1" dirty="0" smtClean="0">
                <a:latin typeface="Courier New" pitchFamily="49" charset="0"/>
                <a:cs typeface="Courier New" pitchFamily="49" charset="0"/>
              </a:rPr>
              <a:t>string </a:t>
            </a:r>
            <a:r>
              <a:rPr lang="en-US" sz="2000" b="1" dirty="0" err="1" smtClean="0">
                <a:latin typeface="Courier New" pitchFamily="49" charset="0"/>
                <a:cs typeface="Courier New" pitchFamily="49" charset="0"/>
              </a:rPr>
              <a:t>stringVariable</a:t>
            </a:r>
            <a:r>
              <a:rPr lang="en-US" sz="2000" b="1" dirty="0" smtClean="0">
                <a:latin typeface="Courier New" pitchFamily="49" charset="0"/>
                <a:cs typeface="Courier New" pitchFamily="49" charset="0"/>
              </a:rPr>
              <a:t>;</a:t>
            </a:r>
          </a:p>
          <a:p>
            <a:pPr marL="0" indent="0">
              <a:buNone/>
            </a:pPr>
            <a:r>
              <a:rPr lang="en-US" sz="2000" b="1" dirty="0" err="1" smtClean="0">
                <a:latin typeface="Courier New" pitchFamily="49" charset="0"/>
                <a:cs typeface="Courier New" pitchFamily="49" charset="0"/>
              </a:rPr>
              <a:t>stringVariable</a:t>
            </a:r>
            <a:r>
              <a:rPr lang="en-US" sz="2000" b="1" dirty="0" smtClean="0">
                <a:latin typeface="Courier New" pitchFamily="49" charset="0"/>
                <a:cs typeface="Courier New" pitchFamily="49" charset="0"/>
              </a:rPr>
              <a:t> = </a:t>
            </a:r>
            <a:r>
              <a:rPr lang="en-US" sz="2000" b="1" dirty="0" err="1" smtClean="0">
                <a:latin typeface="Courier New" pitchFamily="49" charset="0"/>
                <a:cs typeface="Courier New" pitchFamily="49" charset="0"/>
              </a:rPr>
              <a:t>aCString</a:t>
            </a:r>
            <a:r>
              <a:rPr lang="en-US" sz="2000" b="1" dirty="0" smtClean="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//ILLEGAL</a:t>
            </a:r>
          </a:p>
          <a:p>
            <a:pPr marL="0" indent="0">
              <a:buNone/>
            </a:pPr>
            <a:r>
              <a:rPr lang="en-US" sz="2000" b="1" dirty="0" err="1" smtClean="0">
                <a:latin typeface="Courier New" pitchFamily="49" charset="0"/>
                <a:cs typeface="Courier New" pitchFamily="49" charset="0"/>
              </a:rPr>
              <a:t>aCString</a:t>
            </a:r>
            <a:r>
              <a:rPr lang="en-US" sz="2000" b="1" dirty="0" smtClean="0">
                <a:latin typeface="Courier New" pitchFamily="49" charset="0"/>
                <a:cs typeface="Courier New" pitchFamily="49" charset="0"/>
              </a:rPr>
              <a:t> = </a:t>
            </a:r>
            <a:r>
              <a:rPr lang="en-US" sz="2000" b="1" dirty="0" err="1" smtClean="0">
                <a:latin typeface="Courier New" pitchFamily="49" charset="0"/>
                <a:cs typeface="Courier New" pitchFamily="49" charset="0"/>
              </a:rPr>
              <a:t>stringVariable</a:t>
            </a:r>
            <a:r>
              <a:rPr lang="en-US" sz="2000" b="1" dirty="0" smtClean="0">
                <a:latin typeface="Courier New" pitchFamily="49" charset="0"/>
                <a:cs typeface="Courier New" pitchFamily="49" charset="0"/>
              </a:rPr>
              <a:t>;</a:t>
            </a:r>
          </a:p>
          <a:p>
            <a:pPr marL="0" indent="0">
              <a:buNone/>
            </a:pPr>
            <a:r>
              <a:rPr lang="en-US" sz="2000" b="1" dirty="0" err="1" smtClean="0">
                <a:latin typeface="Courier New" pitchFamily="49" charset="0"/>
                <a:cs typeface="Courier New" pitchFamily="49" charset="0"/>
              </a:rPr>
              <a:t>Strcpy</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ACString</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stringVariable</a:t>
            </a:r>
            <a:r>
              <a:rPr lang="en-US" sz="2000" b="1" dirty="0" smtClean="0">
                <a:latin typeface="Courier New" pitchFamily="49" charset="0"/>
                <a:cs typeface="Courier New" pitchFamily="49" charset="0"/>
              </a:rPr>
              <a:t>);</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//Legal</a:t>
            </a:r>
            <a:endParaRPr lang="en-US" sz="2000" b="1" dirty="0">
              <a:latin typeface="Courier New" pitchFamily="49" charset="0"/>
              <a:cs typeface="Courier New" pitchFamily="49" charset="0"/>
            </a:endParaRPr>
          </a:p>
          <a:p>
            <a:pPr marL="0" indent="0">
              <a:buNone/>
            </a:pPr>
            <a:r>
              <a:rPr lang="en-US" sz="2000" b="1" dirty="0" err="1" smtClean="0">
                <a:latin typeface="Courier New" pitchFamily="49" charset="0"/>
                <a:cs typeface="Courier New" pitchFamily="49" charset="0"/>
              </a:rPr>
              <a:t>Strcpy</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aCString</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stringVariable.c_str</a:t>
            </a:r>
            <a:r>
              <a:rPr lang="en-US" sz="2000" b="1" dirty="0" smtClean="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//ILLEGAL</a:t>
            </a:r>
          </a:p>
          <a:p>
            <a:pPr marL="0" indent="0">
              <a:buNone/>
            </a:pPr>
            <a:r>
              <a:rPr lang="en-US" sz="2000" b="1" dirty="0" err="1" smtClean="0">
                <a:latin typeface="Courier New" pitchFamily="49" charset="0"/>
                <a:cs typeface="Courier New" pitchFamily="49" charset="0"/>
              </a:rPr>
              <a:t>aCString</a:t>
            </a:r>
            <a:r>
              <a:rPr lang="en-US" sz="2000" b="1" dirty="0" smtClean="0">
                <a:latin typeface="Courier New" pitchFamily="49" charset="0"/>
                <a:cs typeface="Courier New" pitchFamily="49" charset="0"/>
              </a:rPr>
              <a:t> = </a:t>
            </a:r>
            <a:r>
              <a:rPr lang="en-US" sz="2000" b="1" dirty="0" err="1" smtClean="0">
                <a:latin typeface="Courier New" pitchFamily="49" charset="0"/>
                <a:cs typeface="Courier New" pitchFamily="49" charset="0"/>
              </a:rPr>
              <a:t>stringVAriable.c_str</a:t>
            </a:r>
            <a:r>
              <a:rPr lang="en-US" sz="2000" b="1"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Tree>
    <p:extLst>
      <p:ext uri="{BB962C8B-B14F-4D97-AF65-F5344CB8AC3E}">
        <p14:creationId xmlns:p14="http://schemas.microsoft.com/office/powerpoint/2010/main" val="2592361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err="1" smtClean="0">
                <a:latin typeface="Courier New" pitchFamily="49" charset="0"/>
                <a:cs typeface="Courier New" pitchFamily="49" charset="0"/>
              </a:rPr>
              <a:t>getline</a:t>
            </a:r>
            <a:r>
              <a:rPr lang="en-US" sz="4000" b="1" dirty="0" smtClean="0">
                <a:latin typeface="Courier New" pitchFamily="49" charset="0"/>
                <a:cs typeface="Courier New" pitchFamily="49" charset="0"/>
              </a:rPr>
              <a:t>()</a:t>
            </a:r>
            <a:r>
              <a:rPr lang="en-US" dirty="0" smtClean="0"/>
              <a:t> – An Example</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Courier New" pitchFamily="49" charset="0"/>
                <a:cs typeface="Courier New" pitchFamily="49" charset="0"/>
              </a:rPr>
              <a:t>Enter a line:</a:t>
            </a:r>
          </a:p>
          <a:p>
            <a:pPr marL="0" indent="0">
              <a:buNone/>
            </a:pPr>
            <a:r>
              <a:rPr lang="en-US" i="1" dirty="0" smtClean="0">
                <a:latin typeface="Courier New" pitchFamily="49" charset="0"/>
                <a:cs typeface="Courier New" pitchFamily="49" charset="0"/>
              </a:rPr>
              <a:t>Do be do to you!</a:t>
            </a:r>
          </a:p>
          <a:p>
            <a:pPr marL="0" indent="0">
              <a:buNone/>
            </a:pPr>
            <a:r>
              <a:rPr lang="en-US" b="1" dirty="0" smtClean="0">
                <a:latin typeface="Courier New" pitchFamily="49" charset="0"/>
                <a:cs typeface="Courier New" pitchFamily="49" charset="0"/>
              </a:rPr>
              <a:t>Enter a short word</a:t>
            </a:r>
          </a:p>
          <a:p>
            <a:pPr marL="0" indent="0">
              <a:buNone/>
            </a:pPr>
            <a:r>
              <a:rPr lang="en-US" i="1" dirty="0" smtClean="0">
                <a:latin typeface="Courier New" pitchFamily="49" charset="0"/>
                <a:cs typeface="Courier New" pitchFamily="49" charset="0"/>
              </a:rPr>
              <a:t>Do be Do to you!</a:t>
            </a:r>
          </a:p>
          <a:p>
            <a:pPr marL="0" indent="0">
              <a:buNone/>
            </a:pPr>
            <a:r>
              <a:rPr lang="en-US" b="1" dirty="0" smtClean="0">
                <a:latin typeface="Courier New" pitchFamily="49" charset="0"/>
                <a:cs typeface="Courier New" pitchFamily="49" charset="0"/>
              </a:rPr>
              <a:t>Do be Do to </a:t>
            </a:r>
            <a:r>
              <a:rPr lang="en-US" b="1" dirty="0" err="1" smtClean="0">
                <a:latin typeface="Courier New" pitchFamily="49" charset="0"/>
                <a:cs typeface="Courier New" pitchFamily="49" charset="0"/>
              </a:rPr>
              <a:t>you!Do</a:t>
            </a:r>
            <a:r>
              <a:rPr lang="en-US" b="1" dirty="0" smtClean="0">
                <a:latin typeface="Courier New" pitchFamily="49" charset="0"/>
                <a:cs typeface="Courier New" pitchFamily="49" charset="0"/>
              </a:rPr>
              <a:t> b</a:t>
            </a:r>
          </a:p>
          <a:p>
            <a:endParaRPr lang="en-US" dirty="0" smtClean="0"/>
          </a:p>
        </p:txBody>
      </p:sp>
    </p:spTree>
    <p:extLst>
      <p:ext uri="{BB962C8B-B14F-4D97-AF65-F5344CB8AC3E}">
        <p14:creationId xmlns:p14="http://schemas.microsoft.com/office/powerpoint/2010/main" val="628739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lvl="0"/>
            <a:r>
              <a:rPr lang="en-US" sz="3600" b="1" dirty="0" smtClean="0">
                <a:latin typeface="Courier New" pitchFamily="49" charset="0"/>
                <a:cs typeface="Courier New" pitchFamily="49" charset="0"/>
              </a:rPr>
              <a:t>get()</a:t>
            </a:r>
            <a:endParaRPr lang="en-US" sz="5400"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lvl="0"/>
            <a:r>
              <a:rPr lang="en-US" sz="2800" dirty="0" smtClean="0"/>
              <a:t>The function </a:t>
            </a:r>
            <a:r>
              <a:rPr lang="en-US" sz="2400" b="1" dirty="0" smtClean="0">
                <a:latin typeface="Courier New" pitchFamily="49" charset="0"/>
                <a:cs typeface="Courier New" pitchFamily="49" charset="0"/>
              </a:rPr>
              <a:t>get()</a:t>
            </a:r>
            <a:r>
              <a:rPr lang="en-US" sz="2800" dirty="0" smtClean="0"/>
              <a:t> allows the user to read in every character typed, including whitespace characters.</a:t>
            </a:r>
          </a:p>
          <a:p>
            <a:pPr lvl="0"/>
            <a:r>
              <a:rPr lang="en-US" sz="2800" dirty="0" smtClean="0"/>
              <a:t>Use:</a:t>
            </a:r>
          </a:p>
          <a:p>
            <a:pPr marL="400050" lvl="1" indent="0">
              <a:buNone/>
            </a:pPr>
            <a:r>
              <a:rPr lang="en-US" sz="2400" b="1" dirty="0" smtClean="0">
                <a:latin typeface="Courier New" pitchFamily="49" charset="0"/>
                <a:cs typeface="Courier New" pitchFamily="49" charset="0"/>
              </a:rPr>
              <a:t>char	</a:t>
            </a:r>
            <a:r>
              <a:rPr lang="en-US" sz="2400" b="1" dirty="0" err="1" smtClean="0">
                <a:latin typeface="Courier New" pitchFamily="49" charset="0"/>
                <a:cs typeface="Courier New" pitchFamily="49" charset="0"/>
              </a:rPr>
              <a:t>nextChar</a:t>
            </a:r>
            <a:r>
              <a:rPr lang="en-US" sz="2400" b="1" dirty="0" smtClean="0">
                <a:latin typeface="Courier New" pitchFamily="49" charset="0"/>
                <a:cs typeface="Courier New" pitchFamily="49" charset="0"/>
              </a:rPr>
              <a:t>;</a:t>
            </a:r>
          </a:p>
          <a:p>
            <a:pPr marL="400050" lvl="1" indent="0">
              <a:buNone/>
            </a:pPr>
            <a:r>
              <a:rPr lang="en-US" sz="2400" b="1" dirty="0" err="1" smtClean="0">
                <a:latin typeface="Courier New" pitchFamily="49" charset="0"/>
                <a:cs typeface="Courier New" pitchFamily="49" charset="0"/>
              </a:rPr>
              <a:t>cin.get</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nextSymbol</a:t>
            </a:r>
            <a:r>
              <a:rPr lang="en-US" sz="2400" b="1" dirty="0" smtClean="0">
                <a:latin typeface="Courier New" pitchFamily="49" charset="0"/>
                <a:cs typeface="Courier New" pitchFamily="49" charset="0"/>
              </a:rPr>
              <a:t>);</a:t>
            </a:r>
          </a:p>
          <a:p>
            <a:pPr marL="457200" indent="-457200"/>
            <a:r>
              <a:rPr lang="en-US" sz="2800" dirty="0" smtClean="0"/>
              <a:t>get() reads blanks and newlines as well as other characters:</a:t>
            </a:r>
          </a:p>
          <a:p>
            <a:pPr marL="400050" lvl="1" indent="0">
              <a:buNone/>
            </a:pPr>
            <a:r>
              <a:rPr lang="en-US" sz="2400" b="1" dirty="0" smtClean="0">
                <a:latin typeface="Courier New" pitchFamily="49" charset="0"/>
                <a:cs typeface="Courier New" pitchFamily="49" charset="0"/>
              </a:rPr>
              <a:t>char c1, c2, c3</a:t>
            </a:r>
          </a:p>
          <a:p>
            <a:pPr marL="400050" lvl="1" indent="0">
              <a:buNone/>
            </a:pPr>
            <a:r>
              <a:rPr lang="en-US" sz="2400" b="1" dirty="0" err="1" smtClean="0">
                <a:latin typeface="Courier New" pitchFamily="49" charset="0"/>
                <a:cs typeface="Courier New" pitchFamily="49" charset="0"/>
              </a:rPr>
              <a:t>cin.get</a:t>
            </a:r>
            <a:r>
              <a:rPr lang="en-US" sz="2400" b="1" dirty="0" smtClean="0">
                <a:latin typeface="Courier New" pitchFamily="49" charset="0"/>
                <a:cs typeface="Courier New" pitchFamily="49" charset="0"/>
              </a:rPr>
              <a:t>(c1); </a:t>
            </a:r>
            <a:r>
              <a:rPr lang="en-US" sz="2400" b="1" dirty="0" err="1" smtClean="0">
                <a:latin typeface="Courier New" pitchFamily="49" charset="0"/>
                <a:cs typeface="Courier New" pitchFamily="49" charset="0"/>
              </a:rPr>
              <a:t>cin.get</a:t>
            </a:r>
            <a:r>
              <a:rPr lang="en-US" sz="2400" b="1" dirty="0" smtClean="0">
                <a:latin typeface="Courier New" pitchFamily="49" charset="0"/>
                <a:cs typeface="Courier New" pitchFamily="49" charset="0"/>
              </a:rPr>
              <a:t>(c2); </a:t>
            </a:r>
            <a:r>
              <a:rPr lang="en-US" sz="2400" b="1" dirty="0" err="1" smtClean="0">
                <a:latin typeface="Courier New" pitchFamily="49" charset="0"/>
                <a:cs typeface="Courier New" pitchFamily="49" charset="0"/>
              </a:rPr>
              <a:t>cin.get</a:t>
            </a:r>
            <a:r>
              <a:rPr lang="en-US" sz="2400" b="1" dirty="0" smtClean="0">
                <a:latin typeface="Courier New" pitchFamily="49" charset="0"/>
                <a:cs typeface="Courier New" pitchFamily="49" charset="0"/>
              </a:rPr>
              <a:t>(c3);</a:t>
            </a:r>
          </a:p>
          <a:p>
            <a:pPr lvl="0"/>
            <a:r>
              <a:rPr lang="en-US" dirty="0" smtClean="0"/>
              <a:t>If you had entered “AB\</a:t>
            </a:r>
            <a:r>
              <a:rPr lang="en-US" dirty="0" err="1" smtClean="0"/>
              <a:t>nCD</a:t>
            </a:r>
            <a:r>
              <a:rPr lang="en-US" dirty="0" smtClean="0"/>
              <a:t>”, c3 would contain the newline.</a:t>
            </a:r>
          </a:p>
        </p:txBody>
      </p:sp>
    </p:spTree>
    <p:extLst>
      <p:ext uri="{BB962C8B-B14F-4D97-AF65-F5344CB8AC3E}">
        <p14:creationId xmlns:p14="http://schemas.microsoft.com/office/powerpoint/2010/main" val="1784766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latin typeface="Courier New" pitchFamily="49" charset="0"/>
                <a:cs typeface="Courier New" pitchFamily="49" charset="0"/>
              </a:rPr>
              <a:t>CheckInput.cpp</a:t>
            </a:r>
            <a:endParaRPr lang="en-US" sz="3200" b="1" dirty="0">
              <a:latin typeface="Courier New" pitchFamily="49" charset="0"/>
              <a:cs typeface="Courier New" pitchFamily="49" charset="0"/>
            </a:endParaRPr>
          </a:p>
        </p:txBody>
      </p:sp>
      <p:sp>
        <p:nvSpPr>
          <p:cNvPr id="3" name="Content Placeholder 2"/>
          <p:cNvSpPr>
            <a:spLocks noGrp="1"/>
          </p:cNvSpPr>
          <p:nvPr>
            <p:ph idx="1"/>
          </p:nvPr>
        </p:nvSpPr>
        <p:spPr>
          <a:xfrm>
            <a:off x="457200" y="1143001"/>
            <a:ext cx="8229600" cy="4800600"/>
          </a:xfrm>
        </p:spPr>
        <p:txBody>
          <a:bodyPr>
            <a:noAutofit/>
          </a:bodyPr>
          <a:lstStyle/>
          <a:p>
            <a:pPr marL="0" indent="0">
              <a:buNone/>
            </a:pPr>
            <a:r>
              <a:rPr lang="en-US" sz="2000" b="1" dirty="0" smtClean="0">
                <a:latin typeface="Courier New" pitchFamily="49" charset="0"/>
                <a:cs typeface="Courier New" pitchFamily="49" charset="0"/>
              </a:rPr>
              <a:t>#include	&lt;</a:t>
            </a:r>
            <a:r>
              <a:rPr lang="en-US" sz="2000" b="1" dirty="0" err="1" smtClean="0">
                <a:latin typeface="Courier New" pitchFamily="49" charset="0"/>
                <a:cs typeface="Courier New" pitchFamily="49" charset="0"/>
              </a:rPr>
              <a:t>iostream</a:t>
            </a:r>
            <a:r>
              <a:rPr lang="en-US" sz="2000" b="1" dirty="0" smtClean="0">
                <a:latin typeface="Courier New" pitchFamily="49" charset="0"/>
                <a:cs typeface="Courier New" pitchFamily="49" charset="0"/>
              </a:rPr>
              <a:t>&gt;</a:t>
            </a:r>
          </a:p>
          <a:p>
            <a:pPr marL="0" indent="0">
              <a:buNone/>
            </a:pPr>
            <a:r>
              <a:rPr lang="en-US" sz="2000" b="1" dirty="0" smtClean="0">
                <a:latin typeface="Courier New" pitchFamily="49" charset="0"/>
                <a:cs typeface="Courier New" pitchFamily="49" charset="0"/>
              </a:rPr>
              <a:t>using namespace </a:t>
            </a:r>
            <a:r>
              <a:rPr lang="en-US" sz="2000" b="1" dirty="0" err="1" smtClean="0">
                <a:latin typeface="Courier New" pitchFamily="49" charset="0"/>
                <a:cs typeface="Courier New" pitchFamily="49" charset="0"/>
              </a:rPr>
              <a:t>std</a:t>
            </a:r>
            <a:r>
              <a:rPr lang="en-US" sz="2000" b="1" dirty="0" smtClean="0">
                <a:latin typeface="Courier New" pitchFamily="49" charset="0"/>
                <a:cs typeface="Courier New" pitchFamily="49" charset="0"/>
              </a:rPr>
              <a:t>;</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void </a:t>
            </a:r>
            <a:r>
              <a:rPr lang="en-US" sz="2000" b="1" dirty="0" err="1" smtClean="0">
                <a:latin typeface="Courier New" pitchFamily="49" charset="0"/>
                <a:cs typeface="Courier New" pitchFamily="49" charset="0"/>
              </a:rPr>
              <a:t>newLine</a:t>
            </a:r>
            <a:r>
              <a:rPr lang="en-US" sz="2000" b="1" dirty="0" smtClean="0">
                <a:latin typeface="Courier New" pitchFamily="49" charset="0"/>
                <a:cs typeface="Courier New" pitchFamily="49" charset="0"/>
              </a:rPr>
              <a:t>(void);</a:t>
            </a:r>
          </a:p>
          <a:p>
            <a:pPr marL="0" indent="0">
              <a:buNone/>
            </a:pPr>
            <a:r>
              <a:rPr lang="en-US" sz="2000" b="1" dirty="0" smtClean="0">
                <a:latin typeface="Courier New" pitchFamily="49" charset="0"/>
                <a:cs typeface="Courier New" pitchFamily="49" charset="0"/>
              </a:rPr>
              <a:t>// Discards all the input remaining on the current</a:t>
            </a:r>
          </a:p>
          <a:p>
            <a:pPr marL="0" indent="0">
              <a:buNone/>
            </a:pPr>
            <a:r>
              <a:rPr lang="en-US" sz="2000" b="1" dirty="0" smtClean="0">
                <a:latin typeface="Courier New" pitchFamily="49" charset="0"/>
                <a:cs typeface="Courier New" pitchFamily="49" charset="0"/>
              </a:rPr>
              <a:t>// input line.</a:t>
            </a:r>
          </a:p>
          <a:p>
            <a:pPr marL="0" indent="0">
              <a:buNone/>
            </a:pPr>
            <a:r>
              <a:rPr lang="en-US" sz="2000" b="1" dirty="0" smtClean="0">
                <a:latin typeface="Courier New" pitchFamily="49" charset="0"/>
                <a:cs typeface="Courier New" pitchFamily="49" charset="0"/>
              </a:rPr>
              <a:t>// Also discards the '\n' at the end of the line.</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void </a:t>
            </a:r>
            <a:r>
              <a:rPr lang="en-US" sz="2000" b="1" dirty="0" err="1" smtClean="0">
                <a:latin typeface="Courier New" pitchFamily="49" charset="0"/>
                <a:cs typeface="Courier New" pitchFamily="49" charset="0"/>
              </a:rPr>
              <a:t>getInt</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&amp; number);</a:t>
            </a:r>
          </a:p>
          <a:p>
            <a:pPr marL="0" indent="0">
              <a:buNone/>
            </a:pPr>
            <a:r>
              <a:rPr lang="en-US" sz="2000" b="1" dirty="0" smtClean="0">
                <a:latin typeface="Courier New" pitchFamily="49" charset="0"/>
                <a:cs typeface="Courier New" pitchFamily="49" charset="0"/>
              </a:rPr>
              <a:t>// Sets the variable number to a</a:t>
            </a:r>
          </a:p>
          <a:p>
            <a:pPr marL="0" indent="0">
              <a:buNone/>
            </a:pPr>
            <a:r>
              <a:rPr lang="en-US" sz="2000" b="1" dirty="0" smtClean="0">
                <a:latin typeface="Courier New" pitchFamily="49" charset="0"/>
                <a:cs typeface="Courier New" pitchFamily="49" charset="0"/>
              </a:rPr>
              <a:t>// value that the user approves of</a:t>
            </a:r>
          </a:p>
          <a:p>
            <a:pPr marL="0" indent="0">
              <a:buNone/>
            </a:pPr>
            <a:endParaRPr lang="en-US" sz="2000" b="1" dirty="0" smtClean="0">
              <a:latin typeface="Courier New" pitchFamily="49" charset="0"/>
              <a:cs typeface="Courier New" pitchFamily="49" charset="0"/>
            </a:endParaRPr>
          </a:p>
        </p:txBody>
      </p:sp>
    </p:spTree>
    <p:extLst>
      <p:ext uri="{BB962C8B-B14F-4D97-AF65-F5344CB8AC3E}">
        <p14:creationId xmlns:p14="http://schemas.microsoft.com/office/powerpoint/2010/main" val="3407123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114800"/>
          </a:xfrm>
        </p:spPr>
        <p:txBody>
          <a:bodyPr>
            <a:noAutofit/>
          </a:bodyPr>
          <a:lstStyle/>
          <a:p>
            <a:pPr marL="0" indent="0">
              <a:buNone/>
            </a:pP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main(void)</a:t>
            </a:r>
          </a:p>
          <a:p>
            <a:pPr marL="0" indent="0">
              <a:buNone/>
            </a:pP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int</a:t>
            </a:r>
            <a:r>
              <a:rPr lang="en-US" sz="2000" b="1" dirty="0" smtClean="0">
                <a:latin typeface="Courier New" pitchFamily="49" charset="0"/>
                <a:cs typeface="Courier New" pitchFamily="49" charset="0"/>
              </a:rPr>
              <a:t> n;</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getInt</a:t>
            </a:r>
            <a:r>
              <a:rPr lang="en-US" sz="2000" b="1" dirty="0" smtClean="0">
                <a:latin typeface="Courier New" pitchFamily="49" charset="0"/>
                <a:cs typeface="Courier New" pitchFamily="49" charset="0"/>
              </a:rPr>
              <a:t>(n);</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cout</a:t>
            </a:r>
            <a:r>
              <a:rPr lang="en-US" sz="2000" b="1" dirty="0" smtClean="0">
                <a:latin typeface="Courier New" pitchFamily="49" charset="0"/>
                <a:cs typeface="Courier New" pitchFamily="49" charset="0"/>
              </a:rPr>
              <a:t> &lt;&lt; "Final value read in == " &lt;&lt; n &lt;&lt; "\n"</a:t>
            </a:r>
          </a:p>
          <a:p>
            <a:pPr marL="0" indent="0">
              <a:buNone/>
            </a:pPr>
            <a:r>
              <a:rPr lang="en-US" sz="2000" b="1" dirty="0" smtClean="0">
                <a:latin typeface="Courier New" pitchFamily="49" charset="0"/>
                <a:cs typeface="Courier New" pitchFamily="49" charset="0"/>
              </a:rPr>
              <a:t>	&lt;&lt; "End of </a:t>
            </a:r>
            <a:r>
              <a:rPr lang="en-US" sz="2000" b="1" dirty="0" err="1" smtClean="0">
                <a:latin typeface="Courier New" pitchFamily="49" charset="0"/>
                <a:cs typeface="Courier New" pitchFamily="49" charset="0"/>
              </a:rPr>
              <a:t>demonstation</a:t>
            </a:r>
            <a:r>
              <a:rPr lang="en-US" sz="2000" b="1" dirty="0" smtClean="0">
                <a:latin typeface="Courier New" pitchFamily="49" charset="0"/>
                <a:cs typeface="Courier New" pitchFamily="49" charset="0"/>
              </a:rPr>
              <a:t>." &lt;&lt; </a:t>
            </a:r>
            <a:r>
              <a:rPr lang="en-US" sz="2000" b="1" dirty="0" err="1" smtClean="0">
                <a:latin typeface="Courier New" pitchFamily="49" charset="0"/>
                <a:cs typeface="Courier New" pitchFamily="49" charset="0"/>
              </a:rPr>
              <a:t>endl</a:t>
            </a:r>
            <a:r>
              <a:rPr lang="en-US" sz="2000" b="1" dirty="0" smtClean="0">
                <a:latin typeface="Courier New" pitchFamily="49" charset="0"/>
                <a:cs typeface="Courier New" pitchFamily="49" charset="0"/>
              </a:rPr>
              <a:t>;</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return(0);</a:t>
            </a:r>
          </a:p>
          <a:p>
            <a:pPr marL="0" indent="0">
              <a:buNone/>
            </a:pPr>
            <a:r>
              <a:rPr lang="en-US" sz="2000" b="1" dirty="0" smtClean="0">
                <a:latin typeface="Courier New" pitchFamily="49" charset="0"/>
                <a:cs typeface="Courier New" pitchFamily="49" charset="0"/>
              </a:rPr>
              <a:t>}</a:t>
            </a:r>
          </a:p>
        </p:txBody>
      </p:sp>
    </p:spTree>
    <p:extLst>
      <p:ext uri="{BB962C8B-B14F-4D97-AF65-F5344CB8AC3E}">
        <p14:creationId xmlns:p14="http://schemas.microsoft.com/office/powerpoint/2010/main" val="3739798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3657600"/>
          </a:xfrm>
        </p:spPr>
        <p:txBody>
          <a:bodyPr>
            <a:noAutofit/>
          </a:bodyPr>
          <a:lstStyle/>
          <a:p>
            <a:pPr marL="0" indent="0">
              <a:buNone/>
            </a:pPr>
            <a:r>
              <a:rPr lang="en-US" sz="2000" b="1" dirty="0" smtClean="0">
                <a:latin typeface="Courier New" pitchFamily="49" charset="0"/>
                <a:cs typeface="Courier New" pitchFamily="49" charset="0"/>
              </a:rPr>
              <a:t>// Uses </a:t>
            </a:r>
            <a:r>
              <a:rPr lang="en-US" sz="2000" b="1" dirty="0" err="1" smtClean="0">
                <a:latin typeface="Courier New" pitchFamily="49" charset="0"/>
                <a:cs typeface="Courier New" pitchFamily="49" charset="0"/>
              </a:rPr>
              <a:t>iostream</a:t>
            </a: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void </a:t>
            </a:r>
            <a:r>
              <a:rPr lang="en-US" sz="2000" b="1" dirty="0" err="1" smtClean="0">
                <a:latin typeface="Courier New" pitchFamily="49" charset="0"/>
                <a:cs typeface="Courier New" pitchFamily="49" charset="0"/>
              </a:rPr>
              <a:t>newLine</a:t>
            </a:r>
            <a:r>
              <a:rPr lang="en-US" sz="2000" b="1" dirty="0" smtClean="0">
                <a:latin typeface="Courier New" pitchFamily="49" charset="0"/>
                <a:cs typeface="Courier New" pitchFamily="49" charset="0"/>
              </a:rPr>
              <a:t>(void)</a:t>
            </a:r>
          </a:p>
          <a:p>
            <a:pPr marL="0" indent="0">
              <a:buNone/>
            </a:pP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char symbol;</a:t>
            </a: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do {</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cin</a:t>
            </a:r>
            <a:r>
              <a:rPr lang="en-US" sz="2000" b="1" dirty="0" smtClean="0">
                <a:latin typeface="Courier New" pitchFamily="49" charset="0"/>
                <a:cs typeface="Courier New" pitchFamily="49" charset="0"/>
              </a:rPr>
              <a:t> .get(symbol);</a:t>
            </a:r>
          </a:p>
          <a:p>
            <a:pPr marL="0" indent="0">
              <a:buNone/>
            </a:pPr>
            <a:r>
              <a:rPr lang="en-US" sz="2000" b="1" dirty="0" smtClean="0">
                <a:latin typeface="Courier New" pitchFamily="49" charset="0"/>
                <a:cs typeface="Courier New" pitchFamily="49" charset="0"/>
              </a:rPr>
              <a:t>	} while (symbol != '\n');</a:t>
            </a:r>
          </a:p>
          <a:p>
            <a:pPr marL="0" indent="0">
              <a:buNone/>
            </a:pPr>
            <a:r>
              <a:rPr lang="en-US" sz="2000" b="1" dirty="0" smtClean="0">
                <a:latin typeface="Courier New" pitchFamily="49" charset="0"/>
                <a:cs typeface="Courier New" pitchFamily="49" charset="0"/>
              </a:rPr>
              <a:t>}</a:t>
            </a:r>
          </a:p>
          <a:p>
            <a:pPr marL="0" indent="0">
              <a:buNone/>
            </a:pPr>
            <a:endParaRPr lang="en-US" sz="2000" b="1" dirty="0">
              <a:latin typeface="Courier New" pitchFamily="49" charset="0"/>
              <a:cs typeface="Courier New" pitchFamily="49" charset="0"/>
            </a:endParaRPr>
          </a:p>
          <a:p>
            <a:pPr marL="0" indent="0">
              <a:buNone/>
            </a:pPr>
            <a:endParaRPr lang="en-US" sz="2000" b="1" dirty="0" smtClean="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OR </a:t>
            </a:r>
            <a:r>
              <a:rPr lang="en-US" sz="2000" dirty="0" err="1"/>
              <a:t>cin.ignore</a:t>
            </a:r>
            <a:r>
              <a:rPr lang="en-US" sz="2000" dirty="0" smtClean="0"/>
              <a:t>() – but flushes entire buffer.</a:t>
            </a:r>
            <a:endParaRPr lang="en-US" sz="2000" b="1" dirty="0" smtClean="0">
              <a:latin typeface="Courier New" pitchFamily="49" charset="0"/>
              <a:cs typeface="Courier New" pitchFamily="49" charset="0"/>
            </a:endParaRPr>
          </a:p>
        </p:txBody>
      </p:sp>
    </p:spTree>
    <p:extLst>
      <p:ext uri="{BB962C8B-B14F-4D97-AF65-F5344CB8AC3E}">
        <p14:creationId xmlns:p14="http://schemas.microsoft.com/office/powerpoint/2010/main" val="2593852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1445</TotalTime>
  <Words>1930</Words>
  <Application>Microsoft Office PowerPoint</Application>
  <PresentationFormat>On-screen Show (4:3)</PresentationFormat>
  <Paragraphs>538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CSC 270 – Survey of Programming Languages</vt:lpstr>
      <vt:lpstr>Predefined Functions in &lt;cstring&gt;</vt:lpstr>
      <vt:lpstr>C-String: Input and Output</vt:lpstr>
      <vt:lpstr>getline()</vt:lpstr>
      <vt:lpstr>getline() – An Example</vt:lpstr>
      <vt:lpstr>get()</vt:lpstr>
      <vt:lpstr>CheckInput.cpp</vt:lpstr>
      <vt:lpstr>PowerPoint Presentation</vt:lpstr>
      <vt:lpstr>PowerPoint Presentation</vt:lpstr>
      <vt:lpstr>PowerPoint Presentation</vt:lpstr>
      <vt:lpstr>put()</vt:lpstr>
      <vt:lpstr>putback ()</vt:lpstr>
      <vt:lpstr>PowerPoint Presentation</vt:lpstr>
      <vt:lpstr>peek()</vt:lpstr>
      <vt:lpstr>peek() – An Example</vt:lpstr>
      <vt:lpstr>PowerPoint Presentation</vt:lpstr>
      <vt:lpstr>ignore()</vt:lpstr>
      <vt:lpstr>ignore() – An Example</vt:lpstr>
      <vt:lpstr>PowerPoint Presentation</vt:lpstr>
      <vt:lpstr>Character-manipulating Functions</vt:lpstr>
      <vt:lpstr>Functions in &lt;cctype&gt;</vt:lpstr>
      <vt:lpstr>Functions in &lt;cctype&gt; (continued)</vt:lpstr>
      <vt:lpstr>Pitfall: toupper and tolower return int value</vt:lpstr>
      <vt:lpstr>The string class</vt:lpstr>
      <vt:lpstr>ants.cpp</vt:lpstr>
      <vt:lpstr>PowerPoint Presentation</vt:lpstr>
      <vt:lpstr>I/O with string</vt:lpstr>
      <vt:lpstr>motto.cpp</vt:lpstr>
      <vt:lpstr>PowerPoint Presentation</vt:lpstr>
      <vt:lpstr>PowerPoint Presentation</vt:lpstr>
      <vt:lpstr>more Versions of getline</vt:lpstr>
      <vt:lpstr>Mixing cin &lt;&lt; variable with getline</vt:lpstr>
      <vt:lpstr>String Processing with string</vt:lpstr>
      <vt:lpstr>NameArray.cpp</vt:lpstr>
      <vt:lpstr>PowerPoint Presentation</vt:lpstr>
      <vt:lpstr>PowerPoint Presentation</vt:lpstr>
      <vt:lpstr>Member Functions of the string class</vt:lpstr>
      <vt:lpstr>Member Functions of the string class</vt:lpstr>
      <vt:lpstr>Member Functions of the string class</vt:lpstr>
      <vt:lpstr>palindrome.cpp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Converting string objects and C-Strings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 270 – Survey of Programming Languages</dc:title>
  <dc:creator>Robert M. Siegfried</dc:creator>
  <cp:lastModifiedBy>Adelphi User</cp:lastModifiedBy>
  <cp:revision>40</cp:revision>
  <dcterms:created xsi:type="dcterms:W3CDTF">2012-07-02T15:34:42Z</dcterms:created>
  <dcterms:modified xsi:type="dcterms:W3CDTF">2014-10-27T03:36:27Z</dcterms:modified>
</cp:coreProperties>
</file>