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3" r:id="rId5"/>
    <p:sldId id="260" r:id="rId6"/>
    <p:sldId id="261" r:id="rId7"/>
    <p:sldId id="262" r:id="rId8"/>
    <p:sldId id="264" r:id="rId9"/>
    <p:sldId id="257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3021653543307"/>
          <c:y val="3.9281249999999997E-2"/>
          <c:w val="0.65482020997375323"/>
          <c:h val="0.902687499999999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2"/>
                <c:pt idx="0">
                  <c:v>tech</c:v>
                </c:pt>
                <c:pt idx="1">
                  <c:v>cross industry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-4</c:v>
                </c:pt>
                <c:pt idx="1">
                  <c:v>-9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244480"/>
        <c:axId val="34248960"/>
      </c:barChart>
      <c:catAx>
        <c:axId val="34244480"/>
        <c:scaling>
          <c:orientation val="minMax"/>
        </c:scaling>
        <c:delete val="1"/>
        <c:axPos val="b"/>
        <c:majorTickMark val="out"/>
        <c:minorTickMark val="none"/>
        <c:tickLblPos val="nextTo"/>
        <c:crossAx val="34248960"/>
        <c:crosses val="autoZero"/>
        <c:auto val="1"/>
        <c:lblAlgn val="ctr"/>
        <c:lblOffset val="100"/>
        <c:noMultiLvlLbl val="0"/>
      </c:catAx>
      <c:valAx>
        <c:axId val="34248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244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7FF37AF7-C747-4B8F-9199-6DCCD1DE4C69}" type="datetimeFigureOut">
              <a:rPr lang="en-US" smtClean="0"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9D0C350E-80F0-469A-9AA9-A43C06F29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7FF37AF7-C747-4B8F-9199-6DCCD1DE4C69}" type="datetimeFigureOut">
              <a:rPr lang="en-US" smtClean="0"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9D0C350E-80F0-469A-9AA9-A43C06F29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7FF37AF7-C747-4B8F-9199-6DCCD1DE4C69}" type="datetimeFigureOut">
              <a:rPr lang="en-US" smtClean="0"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9D0C350E-80F0-469A-9AA9-A43C06F29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7FF37AF7-C747-4B8F-9199-6DCCD1DE4C69}" type="datetimeFigureOut">
              <a:rPr lang="en-US" smtClean="0"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9D0C350E-80F0-469A-9AA9-A43C06F29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7FF37AF7-C747-4B8F-9199-6DCCD1DE4C69}" type="datetimeFigureOut">
              <a:rPr lang="en-US" smtClean="0"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9D0C350E-80F0-469A-9AA9-A43C06F29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7FF37AF7-C747-4B8F-9199-6DCCD1DE4C69}" type="datetimeFigureOut">
              <a:rPr lang="en-US" smtClean="0"/>
              <a:t>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9D0C350E-80F0-469A-9AA9-A43C06F29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7FF37AF7-C747-4B8F-9199-6DCCD1DE4C69}" type="datetimeFigureOut">
              <a:rPr lang="en-US" smtClean="0"/>
              <a:t>2/6/2012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9D0C350E-80F0-469A-9AA9-A43C06F29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7FF37AF7-C747-4B8F-9199-6DCCD1DE4C69}" type="datetimeFigureOut">
              <a:rPr lang="en-US" smtClean="0"/>
              <a:t>2/6/2012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9D0C350E-80F0-469A-9AA9-A43C06F29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7FF37AF7-C747-4B8F-9199-6DCCD1DE4C69}" type="datetimeFigureOut">
              <a:rPr lang="en-US" smtClean="0"/>
              <a:t>2/6/2012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9D0C350E-80F0-469A-9AA9-A43C06F29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7FF37AF7-C747-4B8F-9199-6DCCD1DE4C69}" type="datetimeFigureOut">
              <a:rPr lang="en-US" smtClean="0"/>
              <a:t>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9D0C350E-80F0-469A-9AA9-A43C06F29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7FF37AF7-C747-4B8F-9199-6DCCD1DE4C69}" type="datetimeFigureOut">
              <a:rPr lang="en-US" smtClean="0"/>
              <a:t>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9D0C350E-80F0-469A-9AA9-A43C06F29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7FF37AF7-C747-4B8F-9199-6DCCD1DE4C69}" type="datetimeFigureOut">
              <a:rPr lang="en-US" smtClean="0"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C350E-80F0-469A-9AA9-A43C06F2954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ls.gov/news.release/ecopro.t03.ht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ls.gov/oco/oco2003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Computer Science Careers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Adjunct Professor Kris Pepper</a:t>
            </a:r>
            <a:endParaRPr lang="en-US" dirty="0"/>
          </a:p>
        </p:txBody>
      </p:sp>
      <p:sp>
        <p:nvSpPr>
          <p:cNvPr id="4" name="AutoShape 2" descr="data:image/jpeg;base64,/9j/4AAQSkZJRgABAQAAAQABAAD/2wCEAAkGBhQRERUUExMWFRUWGBcaGBgYGBweHBwcGRcXFxgaHCAcGyYgGB4kGhcUHy8gIycpLCwtFR4xNTAqNSYrLCkBCQoKDgwOGg8PGi4kHyQpLywsLTI0LC4yLCwsLCksLCwsLyosKiwsLCwsLCksLCwqKiwsLCwsLCwsLCwsLCwpLP/AABEIALcBFAMBIgACEQEDEQH/xAAbAAACAwEBAQAAAAAAAAAAAAAEBQADBgIBB//EAEoQAAIBAgMEBwQHBQUFCQEAAAECAwARBBIhBTFBUQYTImFxgZEyQlKhFCMzYoKSsQdyosHRFUNTsuFjc9Lw8RYkNERUk6PC4oP/xAAaAQADAQEBAQAAAAAAAAAAAAACAwQBAAUG/8QANhEAAQMCAgYLAQABAwUAAAAAAQACEQMhMfAEEkFRkaETFCIyYXGBscHR4fFSM0KSBRUjQ2L/2gAMAwEAAhEDEQA/APiViaPh2SbZpGEa9+8+Aop8fFBpCoZ+LsP0oIwyzHMxJ7ya9Xo2tt3j4YcVLrudfujmiF2jHF9nGGPxP/SqsRt2V/et3KLVwcNGvtvc8lqfTUX2Yx4nWtc98QXQNw/EIYyZDZO8/qHad23sx8zXmRuTfOiDtR+Fh4AV4NpSn3jSoZtJTu1uGfRUiRl4sPM1cm034kMPvC/+opxgMBiXF2YIv3wP0tTKPZy27OHM7fERlX/Wq6eivcJBI81JU0pgMEA+X2YHNZ6KJcQbKpR+YuVPjxU99HwbDxIGVwmT/aOLfhN7jyp7JsnEuthJFhhyzKPmNRQjdFza8mNwxvvDOxDW46DQjmKcdH1TJBJ9AkivrixAHqUsk6NR7xi4lG8rdmI/KNR31X/YmH/9fH5xyW/Srj0UOa8OKw7WOhElreoFTG9D8QVzrEGPvCJlcfvAKbjvFTOp7QzmVQ2oMDU9vpUN0XLfZYnDS9wkyn0cLS7H7KmgNpY2S+640Pgdx8qHliKmzAgjgRY/Oi8FtqWIWVyUO9G7SHxU3FTdg2iFT298oGu4xTeIxysGiAimBBCHWNiNezmvY/da4PyoGd2aV2YWZixYBQtiSSRYABdeAAtW6kELtaQqLb6qvRRSqGjrHNXNcuKle5KLwGzWlOlgo1ZjuUcz/TeaENJMBGSBig6aYTo1iJFzZMifFIwRfViL+VXybQTDaYdRm/xXAL/hBuIx6nvpXNiHla7sztzYkn50eo1tjc+CGXHCybDo7EPtMdh17lzv/lW1ersHDsbLjUJ/3cg/lS3A7IlnbLFG7n7ouB4ncKdt0RmVcuaKO/tF5VBPcACSB+tNYzWwZPFIe/VxfHBcR9H1UfVzwTN3vYDyI7R+VUYjYGIY5pb5RxHa0+6F/wBKMwfRZB7WLwofkWYgd+gsT8qOXozKpHV4+Hn7Zue+xGvdVLaQcILT6FTuqlpkOHqD8fSy8mMVBlSO1uL6k99t1USY923ufAaD0FbebZ01rPCmIHxBlv5WoGbZwP2f1LfC6D9aJ2iPODvSI/OaFmls2j1mf3ksjlY/F86mVhwYetM8euJhPbJtzFrUH/acnxnzqBzGsMOkZ81c17nCRBHn+KtMbIu52HmaOj6RSAWbK4+8tDjajcQreVTr4m3oVPMUTXEd16FzA7vMV56mX/ZN/DQuL2c8e8XHAjdVn9nBvs3Ddx311h8dLBofZ4q2oNE4A98R4hYCR3DPgUCKlOlbCydpgUPFRu8qlD1acHDit6xvaeCCMkce4Zm58KHnxrtvOnIbqLw2ys+7MRztYepoyPZ0K6ANKw4KeyPE0wU6jxaAM8UJqMad5zwSSOFm0UE+FHx7Dbe5CDv3+lPcLh3IsBkX/Z/8R09KbbM2Ph0UyS6twDNmN/0qinoIxN+Slq6dFv3PNZ7ZnR1JGC9o3949kf1rUQbOw2H0SNXf4tT6VW+0x7KIncGuPkp1oKfaQi1klyX91EF/nc1e2nSpbPVee+pWrGJPkjcVjMQfYw4PJnyAeQ/0pVjHxx1eeOPuzgfyobE9LItcuGSQ/FLr8ltQmF6UlL2QJfjHYEeTAj9KmqaRTc6NY+n4FVS0ao1oOoPW/uT7IlsLim9+GXzRv1FVF5YPtMJYcbAgH0utER7elfRZBJ91gFfy0Kt5V7Dtl73jZcw3oylG9UIvQdg3a4z6FNh4s5ojwkeyBiwSPeSFwp1vG+63EXG8eI0oaZJcM6yIWS5uLHceVxo3iN4NPP8AtHnYLLFla+jiza87Nv8AI3qw4NCt17SMTnVAWS/PIbMhH3SSLcqB1JrhLD8ckxtRzTDx888lex9IVmjZsUY5EyjKGUmQnMAyAgb1BzXLLccb0ux3RuNwHwrZgb2Qm5J32RrC5t7jANyzV42xiuYLqja772I9lgfeXgdxAbUUpwuNaFjbcdGU7iBwI/mNQRSajif9Ueu1MptAvSPpsVIi17/6U1g+vFiPrVGh4uo3g/eA3HiLijpkXFKHU/WHQE72Nvs5Ob2HZk961jrS7AKVkBFwQbjmD/UG1AG6ptgn97zXC4bfUGEvan2NwgJ6xRYPe44Bx7Q8NzDuapBsw6aUZYQUTWgiUsHRyR1DhD1ebKZLHICBmIJ7l1tRJguAqArGu4cWPxt3nlw3Vo4cCRGE17ZDMOFh7At37/SjcTgEb2UEYVQGNyRp7Ta66n3RxpjacLo2lfPcTs15ZcqDcLkk2VRzYnQCnsWzcPgos8g66TSwIsPJTuHe+p+EUxlhs2RBbW9j7p+J/iktuG5Bu1pXtfBmSRVsWUXYjiTwHmePjWtYGGQJKS+XC9m+6C2n0pnaMJm6sPrkTQBeF7byd/haucDsRyAToze8x9kd3EsRyGgpjszo/ZjJIM7nUaXF+GUe8B8TWXTS9OXgSMXY3JHav2mPdc9lR4A1TRoOedaokFwaNVgWWKRYY2RTM7DfuA/dAuT416MHiX7Qw6ID7zr/ADc3phN0klYlYkVE5lmF+/slf6UGm13uchDke0wVVQeLHX50LgwGJIA3ZkpZ6TEAT4/lgvBFil/8xEndnA/QUyw8mOAFzHMvIsP50rfpS6HWYsR7sagL6sNfShl6T9vM2HhccnUn5gi1D09NuDjniFnQVH4tbw/hWwixr2tLBYciAV/hoPH9GcPKpeNQrDeoNvSlsHSmE6ZWgP3LFfmL0wgxTAZhklXfcrb/ACnT0qwOp1RvUBp1aTrdnjnmsxNsZL2zMh5MAR6ig59kSLrbMOYrfwYqCUgTIuXdoLj130uxmxkjf6ktbhlfT0b+tSVNCae7yVlPTnCzreawuoPI0VFtJtzdod9PcXBc2kiD+HZf0O/yoN9jxtfqy1xvVjZh5EVH1d7D2CrRpDHDtBBrFE2ubL3V7XLYIKSCXU8iv+tSl32tCZI2OKduc289n0TyHtP8hReFw+awAv3sNB4KNKOiwKx9p1BfkeFA47GlwQsixqN7a+g5mva1NS5Xi9IanZZgiMZj2j7KRvKx7jal7pJbNIG/3cQ1/E3CqQ9lyx9YoO92sGb1N/QVUNjqNWaUd5ZVHq1r+lIfUc7D8/U+nSazH9/EJjNoSgFVQxLxABBPiTqaAhxbLuNxxB1Hoa1Wz9jW7RmdE5mQn5BNaZQ4GA/3fW/fkXKPKxBakdVqPvKf1umwRE5ztWNw2A68/VowbkASp8/d86NXoqU/8RNFB3E5m/KtbiTYGdR9ZMifDGoRfzOV08zQY2RhYRZjEBw62QMb92XMBRjRW7c580HXHHD7PE/SywXAR7hiMQe7LGv6FqZ4bHmQgLs3MBoHKySuOW8gNblThLEfVYmJRuvGwX9IdPWg8TgmbRsWTfdfFEfrHr5VvQlvd9kQq62PufiF0RjgbHAxlTqGXCKQeVwVuf1FW4hsdH2xgUbMO2v0Qa236qouDv5ihoOjzdoN1jo2+0qP4MpOXUfPjUg2K8JymcgMLrmzpY8LMLrfha9ObSccVpICum2ki2eTC5F+JTIji2hVgxIZkvfdqDccqX7Y6NxzL9IhkyhtSH9nxDqLAX5gW42p5gcXiYmtJJI0bi2bPnQ8iNWUNwsdDQmG2ycPPJHLDEyWzgogQuvE2Syk5b6EcKF9K0PuD7pes5rpZj7hZrAYB4Hs6HK4sRfsuu/ssNCRoQQdDTjG4C7dYDmIALH40bRZfG/ZccG140yOxlgcNBMpgmsyxyfZtfWwb2Qd9r5T36UzGybblZWQFjC28qdJAh/vFZdeYKjfUTWR2SvRDtZoeEPgMLpfKHsVfKwuCVNyCOIK3BpoML10hfIsYY3yILKo4gDy+dG7MwNl01A3HmLaH0prg8D3U+2JVLWTfelUWzCSSRqf+R/L0q6TAWSw/wCp+LwGtq0sWz76AanQVZ/ZpS+lrG1zwtwFB0gwTjTGCx0PRi0ZN8rEi1xvvv7/AJa3qraGyo8OoupZmA4hb33czbzFbGSMDU60pcMWLCyjuA/W1/nTaeMhTVqdoWdWORVHV4db3uvYZ7D4jmJux/SgMccUB2cNe+pthkPgACvzPOne13a1jJbmWc/pv9BWdm2OSMxzyE7gFtrzOdhoPDWrWNgSvPeALICYYvKWmwCFeCDDDMbcyoFh3nypViMXGy2nwBjUburd0tzOVgRenMexAhLyyMpPxThbnwA0HnRmMxcsrBzilFlVQFkIGVRZdBHY6cdb0voJuUtzgwf0LGHZ+Ck9jESQtymQEfmT+lVydEpvaUpInxxnN8t9+6teRCTaabDseT2vz1IiBrpOjsDnMrlW4GGVN3crMvpap+qszb7Q9aeDk/R918/kkEZsqEMPeca+Q3D9apTFyBswZs3ME3r6bjNkKFAkUzW/xkKk+BFgfU0rkwUR0Vnw54LbKD4MoN6W7Q3Yh1kTdNbg5ufdZ7C4p5PtIpL/AOJGpDeelmphHLPEbhOuXmBZh4jhVGK2KFPbdz39aNfzKL+tUrs7qzmQyDvJFvW2U+tE3pGYz55xQu6OoLR8e9k9v1qXAI5ow/5+VLZ4h72lt2a9vJhqtUlgWDBmhf4iOw3jYkCm+ExobsyBWPEfzHPxqsEVBBUha6jcYe32lyzldCxHcyFvmuhFSmn9j3+z0XlfdUrOifvXdPSKDxCAC8kigcbtqfShXnFrrHoNzSHq18h7RpcuMklc9UmvF21b1Oi+VaLZPRdEHXYpsx39o6fPU0gPdVPYFt/9+lQ5raI7Zvu/n2gcHgZZ90hC8eqSw/MbE02w2w4IT2tX5uS7/lUaeZFSfpLn+rwsZYDS47K+v9Nap/sadlvLmyngPqo/U9p/IU5oYMBJ3/34SHOee8dUbs/MImbakKtYKGfhmJZvJEvapLt2RdCVhvzORj+FM0p8yK9h2Ssa9txEnELaNfNic7+tBvtXCRdmORmJ4QqR/FZWb1rqjiO8QF1NjT3QSu3AbtNA7n45CI19Z2Yn0FWnbaIthPho/usHm+adgelVJgFc5jg5deMrRpf/AN0MT5Ue+zMLEt5jDByBYSn8qon60iXEGMM+CqhgInHPifZSHaTSsvV4xrfBHEgQnkDnUg8swofF7Y6q5eSfeQc2HguD8LgtZvG2vOusFtvZ6k2CyN7paIxqfMFyPOm8XStgQWwf1RsvWx5XA5XKAt8wRwo2vCHUIdhZUbOmEgBEHWD4kwpXfzMbHL6VpMLgiBZhlU85FI81kKsPAGlG1o0KiXq8S0Z3uk7MB4pKp086r2fsCJwHgnCKxIyTLoSLXF1JA3jePCqrFskxz9iiADk/PRFcw6oiItxRhlvzK30HeLigpui5lZEZVLKxCyqVyt2u0fA3v60yw+BxMajUsqjQK2ewHFQd4F9R6EUyhmDACRApcdl7HI2u+x1HK++pnVHt2ghMFORKw+A6OSQCTCzaxks0J5G92UX8Mw8DzphgkeJQrDMEYdk8DvDId6G2txz1BrQbZwEsOWSMkgWzLe4tw8eIvv3UWuDVxnCgqQNRoRfgRuNjUj3AiQvQogAkbD7qYTBqyh0HZPDiL62I8b7tKOwWD1t30TsvBZLAWI9PWmgwWVvnpUr60WVY7I1UM2EAA46a93dVLxU0EOlcvFYeNIFRZrJDicMToAaDnwhAtoPMX/Wnxw1zci9J9p4ksxWJbC+gtc+JNWU6jiYC6q7s2SibZqqMxy35llufMsAKV4/DkC/Vl+4ZpP4UOX50bjtkMe1I6IBxZr+JFZjFT4YHLGZpXJteIKpPcGa5HiBXr0hrXBn0+ZheQ4DEqjG7ajw0imdD3xJAiNbvdiSv4daGw2Jdg2WWddNT1cYVL7sxD3ZjwF/LhWhikGGQXhmD8I2mllPde4CA+WlAYvbyr2cRho0W5NjbNrvOVFuT4gUfevHMKZ51u6Epk20FABxaluJmgufSMk+ZN6HnxiSn+6nP3ZQh8lnBq4bSwEjkdZ1Q4Z8Pp+YPp5rVmJ2RFlzJFFKvBlnjHyeGw9aEkDCVmq0d4fGeKFXGGHVRJAPvdYq/mjLIfNasfbLFSXRWXi4UOvm0W7zUGhjImH1bD4iEH3l9n1jYKfSrcPNhJTdZgr9/1b+tgD5k0MneED2Dcc8VfBiYJF0At3XdfMA5l9DQU3RhDd4GdD/s3uvpoR4G1XYrYVzm0Y8G0R/J17LfiFVNh8VhyGAZxwzjK9u5h2ZPWhdfvtnPH3SG2/03RnOMJTJnRsrsjHk4MbHwYdk+dWCZNA4MR4Ft3ky6GnsW18Nix1c65X3WcWPlSPavR2XDG8DFkPunUH+TUkhze0y44/vNUNcHdl/ZOfTl6o1cMSL5ge9W0NSs4m1Mtw0ZU31CsyD04VKzrdPb8/SLqdTZ8fa2C4hFPV4OHrmXe50jXvJOnqaon2G79vFShzvyg2Qfpfx0FXYrboC5MMmYDcx7MQ8Pi8q4g6HYnF9vEOwXfb2FHm2p/LTXOGGPIZ4qdrTj3fHF35yQs/SqOFckZzEcIwAB4G1h5A+NDifGTWItArbixOc+BN3b8IrSxbPwWGCiMZpRe5QjXUW7bgsttb5bX7qtk2ykSubRobDsjOS19+aQlb2FzqTQkPcJeYG4Zn2TG9G0xTEneb8sFnoOhxLXkDSMfenk6tfyjNK3ypmmzTFovXN9zB4cxr5zSdo+NLpNrNMbRSTHXVcLEF9WA1PiaHOBGvXpKx5z4tF071HavUpLQeyM81UA8jtHPIcE3BnX2cEiX3mTEoGPic4JqkYPEXJXD4dSfhljJ9QCTQUQwoNurjB5LeVtN/tQEU6g6NlxmCSRggEF8Lh1BB4jOqFvIUwOccT7fSAsa3ARx+0vkTFL7QdR92fKP8lqpSSdvZmxQI+CZJP0YGtJg+i8ysLYxY/3sKqHy7SlvIVpcP0XDaTp9J03yRRIvgGIL35W5UTntAQAGf78rHbK6U4mE2lk65CLHrA0coH3X9kn969bFYpJFV4XikJGmZF7dt6sD7LjiASDyFTBdFIom9mGDMdLzyyBeN+qkKg0yw+CxiuSGwk6uczdXljZjuubXue/Wg6Ro7tvPPymNBxSzY+NyuQYpIXvqqZsh/C1wp7xWrlg61A3tD4Towty00/nXq7EkdrSZXUjRrWZDyOVu2Kuw2yH0jkRcoPZdMwOu+9yT5VNWrsedYWOcFXTgXV2GhzXJ1DDW6218OF6mH2CF1Tdvt47xTSPCqoABJ8TrRiLavOdXI7qrFjIQcGGCDLluOdWCKialqTrFMlU9XXDw0TavCtYHIUnxcZ3AXJpPtJxGp9ok/Cug+VaHFYS+rXI7jrSh9mEnOUG64Fzf5mwq2hUaMVjyC26yJjknJyxIEG95hm/zaeVq6xuNGHQAZWe9wPZuLWu+WwC8lAv31pJ8HOFzdg8hcAL4k76E2hs+JwrZ4QQn1mYLmZ+5hYjjXpNrtJEi3h8qFzZwXzrH4yeT+8dR8MYIHqSL+d6VlJb2EkpPfOP0UGvokew49WMETjgRKzEeHWLkNDY/o+5S6zmFeCvGlv4Dl8zXojS6fdAgZ3SpnNnBYU4bE/DmH35P+JK4jjnU3EGGvzE8an5MKdv0VdiLSGQk2AXDR6k7rM5KH81Ktp7NWC/XQyra9zJhowum/tJEw+dcXNcYaQgDd4nivESUm5wkqH48LMpPmoYhvOq8R0dEoucj908D4eX86Aox72pW64V/ZSEnmJjGfnGoq6HZ8naMIxaqBf6qdJRpa57Nr79wF6nfIxRtZHdtnzlVP0amhGaGSSIcmIaP86XX8wFVDb+Iw9uujOX44z2T6Xjb5U1wXSEo1mfO334xHKPEgoW9abvilN88S24shyt5grkfzzULWHFhjO5KqPgxUE5348Vn/pcGMsCVJ7xlYeHH0J8KIh2fiYBaMrPGf7tz2vwk7/1oqfobhcULwuofkLI3PgTGfILS+TB4zBHK31ifDJofJrlT60Yc4nti+8fI/qTqtiGG3+J+D/EQuNwTfagxuNCjqLj1salGYfaaSKC8UoO6zQM+7k1jcVKOR/kEGo7/B2fRfTougsERBWEu3xSanvsNy6dwrnF9AzPmaeSVyfZAawFjpfgdLC1bwkVCwr53rlXevT/AO3smS4rCbP/AGeRQspWJSNcy233uNWOvG+lDN+zoAZerDgMGGcliNWJ1e+va3gC1zX0A4pB7wr2PEq25ga3rdXEoRodIdltQ8QvnB/ZS0v2sz5cvs5za/7oAFu6r4v2Q4Vd8edrAXJyLppfKmp0te51r6EZBzr3OOdY7TKx2pzdDpttrHispF0KERtG5iQAgLCiqbHUjNYnU676Kg6PZCcgYEi2djnbXS93J/StAJQeIrq9LOkP2oholOZBz6ysbL0L0P8A3idc2YEoVGjDKdBHlGnG1xvvfWg4P2V4dspeSd8pY3ZxmObKCGYLdhZdBfS5tvrfaVARW9aqDApg0doskGH6F4ZUyGPOvKRmf0zE2omHozApuIYwezY5Rfsiw9BTepQGvUP+4oxRYMAqkw4FWZa6qUqUzVAXgFe1KlYiUqVKlcuUqVKlcuXhFcGMcqsqVywiUJPs9XGVgCu+xAteqJdhwsbmJLiwvblu3UxvUvRB7hgUOqFnto9CcPPfOH132drel7Dyqk/s/wAMB2TLGb+0jlTa1gumlhpwvWnvXhYU3rNUCNYoeiZuWebosF9l3J01OW9hvv2dfEm+lDz9G1vf65DxMTlQfFblT6Vp+sHOvcwrRXftKnforDgYWKf9nsTdoqjt2buB1chIbMCSgAJvY6g2Iqg/skwuhRSjDNrfUkm4JYa6eFbsON169Mg50fW6w2rjotMiCbeax03QhbdpVkUnVCAwAsNwYGwuPnVafs9w51RWhbiFJynya4rbVL1nW6u9B1CnONtyxGN/ZnC2fIqrny9qwzdk3GttNd9rXGleQdDWiUK566PirDNblbjW3zCvDKOdENMqxEoH/wDT6JuCR6rJQdGViXLG2IiXfkikYKCdTYX014VK1izKeIqUJ0h+0LuqjY/PFfNpP2kQyA2fq3YaPqyKb8xuPpvFCYrpfjYgCIvpEZYWaNu1Y6W0G83FibjS2tYOXZcOIBkgbI3Fo9Ldzpw8wKGO2cdhCua8qKoUMhtZRcgWsRbUndxr2nUGMHdtvx/V5zYecb7jb8Wxf9oLOABGudS2ZJLxueFrjsm2u8a0uxHTt1S2YxtpZpozZbMTYSRXDXFtSotSzD9MMLidJAFf/wBtr+IvG3nlo1sBE9gJNTuzKFfyKsok/CWo2tYW9iPhcKQY7tt+/wBzdGR/tKxyrliRMQoFsySCS5v7RW+YDL7tha9Sb9r7RuUljkiINs8JzIe8LKoJHgwrNbR6NMG0gil472hfzDgX8Req4YJ0BBw+OA/2cvWJbllKn9alfTg91XAU3DP38L6Dsv8Aaes1/rMPO2mQZvozg3N83WXRtDplO8edaaPpNLYWVkPKQix/ddCytXxnNET24pL8poAD6phyaY7OxKp9jGi35NiQD4qsaqfMUTdHa/chc2LiQvpuJ6aYlNPoqvu0GIVWPgHRSfKq4en2JBGfZmIALZbgg8rWIXU7+7drWRwe1MQm5cOg49h1B8blQfEimcPSmIfaMoYf+nMjH8qqyeta7RGNxaDnzRiodpW+h6YR27aSRm2ist23XOiknTv5UXhekMcgupbeBYowOvcRrXzfD9NVBN5JkHumdIlXzEbdYab7J2tNiDm+loY72HVxshJ5DOAT3kXtUj9EaBMRx+kxlckwSvoK4m9dCese23WjbK0mZha0aakcs9yD6V5DtVzeQrLO2bsqsYUeA7ZGUcSeNTHRjinirvK2S4gE2uLjhfWrAaTbOgFy+XtNqVzXykm5XcN1NEk0qZzYVAKuqVX1lQyUCJWV4TXKyg1XJiADY1sFYSBirs1cM9JsZtB4zdY5HUkA5bHLzJBsRz0vQMW0T1ojzSHOfeUAC+5gc1wOG46mnNokiUl1Tcn02LsDw37gTa2u62+kzdLYeJlGoF2icDXnpp47qCxTzWkQ4kdjc8Z7SHQjrAbru50ll6VSQHJPjI2a5uOrZTlIGXK4sjH2rm5B0qmno4PjnyUdTSCPBabE9ImW+SJ3ABswK5Ta+lwTqdbaamwpe/SucoD9DcXvcNIEy2PEuoBuNdOWtII+mcbNZziQu4HJHlO/VmhzMN/ADQVNq7feGQxxNhGAKk3kdntvIBJuNOQNUN0cTGrf1/Ek1yRM2WgG2sQ4BKRxKRoetvxte6x2PrUxG3xHHdl3XPWSSCNfV2zMPKvnOJ29ibkskGvvKuIVvzqCfnSTFYuJjd4kzc7Tuf8A5ID+tM6u0Y2z5pJa6pfPP6X0Of8Aavh4xlMyk69mFdOervYHyvvoVv2us3/hsLIwst2ZSdeO7s6HjXz9ZSfs4sYf9zCq/PqQaon2ZPKTmws5HD6Rid3lZR5WrujpzZs8fhNbS1RcnjnkvoR/atKEYSyQRtcaFiz63vZYs27vtV+G/aHI+na7Q9uUiJAN4sBme5sRw38Kxezuj4UZnEcajeI89vxSMVQ/moqQ4eJbs915LljT8xGZ/wAOeqW0KcS4AKd4BMAk+q0R/aRIxCQo80h35FIThx9pj50fL0gmAZ8RNHh0AsFF8zjd2VOoJ36618/xH7QFTsYRSzEf3YItqRqzAu2nIKNaFh2disQc8z9UDwW5c919SPI1jWMcewJz42QOoBjf/IYHib8MVv3/AGmxISOrZu95FQnvyk7vIVKxghwcHYfqQw35zmbzPPuqUfV2bSOKABuxp4IbrMPiSJImMEvxxm2v3hvH6VxiNoYiDSdc6cJUHzIH6is1Ps3q37DmNuTbj4MND52p7sjpO8QyYmMlD741H9PStZVv2uyd4w9f1U1KNuz2huOI8ledlwYtcwMZPNWyt+lvzDzoZujmKw4+qkIQ+5IOyfW8beopniNgwzfW4dsrc42t8tx8DQKSTxGxu3Pqzlf8UbdlvIedMewE6zh6jP2gZUIGq11txz9KpNvT4cWljmgHOPtRn/8AnJdD5EUTHtOKc6rhpD8UbHDTehIjY+FXYLbpvYWY8VBKP5oxyt5E1xi3w8ps8EYfkbRP6HIG8jSXU9zp8/y3JPbU2FsHw/b80V9BZfZxWOi+6zn5EtlbyoPFYt1Nmx84PKQlf8y2Pka4Xq8PqExUC/dkkUfJHU+tGJ0zgy5WYSjlOFcfJEb50GswWsDnyRBrze5Hp+pdnc7sRn8MRAP1F6uXAYplzLEXW/tNiwVv35WC/OjdmyYCQm0UasT7UUbG3gJC4FMJejuCEmefEl8luxK9lBO4EMAt/u38a0FxEjPJYdWYjPELzYnRKS3WzvFEgFysOS57jMxIW/ME05xPSNWAiixsEbEZfqg0hUfCgUG5tvdjryFLNqYVZwMuFxM0Q4JLEIvEiEOzHuv6Ush2zPh2IwuBTCKNDI8Ts58M+p8LULiSd61oGJsc+q1fRzopEGP1csuY9qabsX55V9sjvIHjWph2/horwIIybZFSI3K8NSNF9b1izhsdiYurMrLnHbeU5dDrZUQcB3bzvp70a6OQYJQyt1knxkXUHjlUd19fnS6zDgbp9BwPactphGEaa2VRw7+JqJtcNqPZ59wrFbQ2rLiJFS3VRnixALeAJuTbXkK7x22kUhBmZVy6Loo00DNa5J9qwt41OaG0q0VA4gNW8w+ODHSrZMQCCBqRr8/61lMHtlXiU5erCBi7X7PdYc71Su3hK+TMFvop4dynxIHnSegm6c4J83SANdLWe5sfDh3G1Utt5C4iYZWI0JO/w7+6sdjNtFXyyKSRuN7OO6/Gxvob11td0xMNxIAyXILdkjTtAnd3gintoNBiEqqAQDsW1w2NOVopWCDU9bcC4uCN4tfeDflWdmxGHx2YxmGd4ScrI9m0Ovs9pb25EGlux9rSvF1WKjuMpDFlzpIo33K3BuNQRWf2j+zpEmWfATdS69rqnJtb7rDtBfUeFG2kWOkKFzmkapxC8m2OMLO+Iimnwjk3dZEMsTjic0d8w8dR3Uc+0Iscqx/SoSTfKY3XOjW90PbrUOnYYXHM0v2rtjHwWKuwJ0KyKJYmPcbEqCO+1714ejHX4JMXLgIjK8hXJh2eOTTN2rWZAdCeViNdae+WEDmkNAqCTnjik+0ejmKge2WCUHcQ/Uufw5hr4XoSdJ4zlkDxHkcXH+kmtaSeHDPEIsWHi0sDiZIC400sysH04HLQ8Ww8LFGSZ5Zo1NihGcDuIZNL9w8KaC44HPBLIaO8M8fhZ36Ww/8AN9X4SxH/ACCjsK8ji4x+KtzW4X1NgfI14NsYGCQmOHDg/fjkLDwzPYflrzE9K4pNOunvwEbhB/BAT86APH++D6puof8AYI9M+6smwQAzSNipxzmnMUfmzML+VBP0mSLsxvDH9zCw5m85Zb+qg14cDA3beCU/fmcgesjJf0o/C7SjRT1EK2HvRgAecjAfqaIMk2gcfxCXaovLuH78JU2KxkxzJEU5STsWbyL6D8K1YnQx2IfEO7k8WJVfVu03kBVr7ZZj2Lsf9lc+sr6DyFcw7PmxBN3yg78hJP4pG/lTRTad7vb6SjUeJwb7/fwu5sXDhexHlLfBGLk+P+pPhVyx4mYZppDh4j7q+2w5X/5FW58JgBuDP3asTWc2ttSfEG5+pjPxGxI/U+Aonv1RDv8AiPnIQUqZeZb/AMj8D+p/HtXBQDIEXT4iSfO1Ssthtiqy3tI/eMqg+AY386lJ6StsaOacaNHa8z6J7O8ighlJHvKRf0vvpeURdUZo78UPZ8Cp08rimmH2mpAEhPc/D1FVYvCNq0WRr71IBDf699UvaHCRf3U1N5Y7VcI9kFDNLEbr1T38YyfLRT5U2h6Qq1lmiZP94AyeRsCvkRSdcESD1cbI3GMswHlvB8LVTFipVuPo8gPcxH6C3yqcPdTxmPUj2lUupsqX2+gPvC02Iigcdq4B+IB08iSSPWuhsfs2SUMvwEjL5LNdfRxSPB7XljOsdl4h3jt81BouLb+GU3J6pj/hXZfMXC+lO6Wm65t52SBSqtsL+V0UdndVr1WIi+9DnRf4esT0tXcuUqC0sA78RFG7etwfVaui28fagiSYbyUkKPfibLb0rl+lij7brIidyyrnPqwJA8aEtZBFs8kYe+QeWP7yXUZJKmI4NlGhdZHVhpfRQ6qh8KDxGBiOki4UAXKg4iawvvJIuXPgDerxtrP9nLAe7NGlvzRfzrhpsadVjdu+OSA/5UNA6I3pjJnYOR+FZhcFAbaI1t3VYeYqPDrHAPia02D2n1KgtLIg0yiSUID+CMi48TWSigxhu0mGxRUbhma7HkMirpzNTCYfHkmQ4Rla2VbRdv8APJdlAHEHjSgQYlG5p2FbCXpg7gmFWYbg8hyRk917FvE37r0r2ht8qqRySGaSUEvdiEChrsbadk2sBpovfSzB7KlVzNinQEA6ySpobewozEqAN5tfWucBs+KR5MRPPmQi3YRgoQbwGfLpYAaDwprYtGPwgJiZw+UdsnFMqPi5d8l1hX7u7QcAbW8AedNdmddl6qVyiysJDHpncj3gD9moA1drCw3Gs5P0gklcOFXDQjSN2X6wqNPqxv3W9gAfeq+HaI6tguZUkBLsxvI8antsx+8fq1UcSd9IcQ6yupy0TtTvpH0hUokURtGO0BzG5TzN9WufiFL5sZlVefHx9ofI/Ks8uJM02umZtRyHLyUW8qa4rDyBBI8bKswMkTHcwXfb8LXt4VzS2IT5LbcVpMRjkxcSmQt1qKbMoubLYPcb3A7LEDtAMSL6ilUmObDMrtZoX0LqcyEcDceJBBsbE6UhwW0SHAU2e4aM3t9YL2Hgy5k8xROMx4PaV+pZxcPb6uQbrSrYgMDdSbEXGoF70JMdpqEEwaZwK9xsr4SYgDOhHXQ6neurBWG423j5a00wvSCUCOXDyZ4nXtRSORazWGVibZlJsbEEjLvoTCdIGmhjweLjEQjObDvGoysdb2N8rXBI0axBtbdXGwtiQR/SIZMZGq2zRRyIyszG4subskWABsTwuBa9Oa+Wy4WnhuXn1GS6B3o471o16ZA3SVpIX4h2ZQRpqkikX89aV7WtJ9oZZF4Zgsykc7grIPU0jw2ycZCcsatJEdTGjxyCx95VuQVYa2txqqHCYxWyPg5MlyVeKN0sTua0ZAPeLVhIWBpmQV3isDhmsD1FhuWVcTEw7gxuvkdKvw0OUEoMNcLZSZ5NR8LBnAccjc25UOqY9CR9HxI/GuUjmM8e6r1xWJUdsInPrJMOP0S9cwgnArXgxEjivZVQALI+BjYb1IMw/jJy+RtUnYaASSeGGyxqfARq5+dRekscf2k0R/dVXI9IgLVdH0mkbSKGWVT72dkj/hIA86dDb3k580kueNkDO0wh02Gb5hE0f35VXN+ad7+iV1iNmRjWWYOeF8z+mayjyXzrzFdIIlH1rJG3ERds+twR60Au3ohfqEjYn3nbt/8AyaDyogabbGEBFV9xPn+/1MpMTBGt2Btw6wD+FAbfI0uxnSGRhaOFsvxyNkXyFgAKXybQmJJ6mRv3XH/0W/zqqESyNpAy82JOnmRf50D6+sYbI9D9I26OGiXwfUR7qztDtPIqX/w11P42/lerolRWGVczni3abxJO70rhMMwb6uO78ZXuQPC5ppCqRC8j68bDUny31tOnJvx/qyrUAEDh/PlchpTwZu8VKj7VY+yCq8L6eetSqJbvUuo//EJYNO0tmU7ymoPim4+VquwmIG9Ta3LUeY3rWbh2jkNwtj90kf6UaNsRP7cZDfGpsa89mlM3wvUqaM6IiVosVs2OcZjdWHvKf6Uvkwj5crjrk4G+Vx4HcfA1zhMRfVH6w8icjeo3+dOdndIkVTHPE4B3Fhm+Y/pVZ6N9zbPBR6tSnYXA5eW1ZSfYJOsRzfcYWf8A/XlQf9nsPb7H72/yG81vThY3F0kI42C5vkTehmwZbssI5B966n5g/rSHaC03b+JzP+oOwP79LFjFCP7O+b4zv8gN3zo7D9LJ1FmKyr8Mqhx89fnTvE9FcOf8aI/djaRf0BoCLo1GN7+HWfVA+ZBNSmhWYSAVWK9CoASJ9FWm08LMbPgyrHjBIR6KwIolNl4IOB18yt/htHmt+8Y2v5D5V3FsVrWEkSqfdia5Pi2pPhVv9gsgsCsKne2XXzaQqKYKL4lwznelmuydVpOePJSTZkebM20IyTooKzKByAULqByGlEPsRJxl+nIUS+YiOZiTvbUoAe4DQWFCR7Kw6Nm63rpO9rqLbycl9B42767xOPXIM62iW9rjKrngEjBuRu9o9530WrqgzYec8Ss1i4jV9vYJiMBhhlXNK6WAVQqooXfYsWJYk6sQOV7bqUba6XFSYoFVVXTMe2xI4i4yqBuFlFASbXZgz6hRooJ1ZuBPCyjUKLAaaUHs3ZDzG+oW9s1rkn4VHvN3DztSX1SRq08hNZRAOtU2e6L2WGmkzys5W6529pzc2Crfex4Dzp3tzGoJZI4XMkanVwttE7Ma2ucqpu32LEnlSvaW0VgXq4rZxcXBuI76NqNHkbcXGgGi0v2RjZgWjhdlMymNgDoynerfd0B8qTrR2QqW37Sd7OlyxvId7dhfE6ufJdPx1ZDtMgqWJZUNgpJIAPtAC9gDrupbisYuYIhvHGMqn4jvZ/xH5AVSMRp50wugiNi1hkGdqI2uOrcqCbCxU8xoVPpY0zOKE8RuQCdW+65sBJ3I+gbkwB40qnbrovvwj80Z19UY+jd1D4bGmNgynUAix1BBGqkcQRoRXTBO5CL+YXEO0psOzKGK2PaRgCtxzU3U+Nq0+z9sxYxCJoyJEtrG9vBlVgbHmAR4UrmwkeKTMmhUcTcoOCvxaPgsnu6BuBpTGjwSfWKwHsv5i+h3XtZh4XrmOdTP/wAlJqMbVG5wWsn2FBMFC4h0YG8ZeL2eJUlGbMl9VI0FzrVEuBjC5XxsQK6EZZ10v2T9nodT2hpSqLalmMc3iG1yk71c2N1P3ltv1vTSScSDLKlrLbta5hxMciC50sSCDzqhha6YxzikuDmxOGcFUNlwqpD40Sx77LHKzLf3lJAHjwNCHAYFFzg4jEAb8oRAP3tWYeNrUTFsWIawYqx35SUPyLLeum6PtfMbI3xqGS/qCD61nQudgB759QsNdrcXH2z6Jb/2jij+wwkSH4pCZG/i0+VBYnpHPIe3ISPh3L4WGlOZdhgn6x8Ob+8JAjeYsQfSqo+i0ZftSyheaws9/AjTzpRpVxt+E1tShiR8pJljfcerbkdV8jvHnXUWyJWOi3HxXGX13VrYujkMYusbOec11/hy0RFhGY2LhQOCLf8AUgfKnM0EuEv5JD9PA7nPM8Vm8LshU33lbkuiDxY7/KmK7LeUgSuVXgiaAf1p2uJw8BDOc/dYk+g0pZjdsNM5ZY3VeZYIP6/Oqehp07Hh9qY1qtXtDj9K5wsShE7I9WPlv86WPOL2GreTN/wp50LisXGp7chbmiaDzO80LJtwAZY0yL3Gx8zS6mkNFphOpaM7GJ8U06oe91YP3+03mSalZ/6UD7i+dz/OvKm60zdngqurO3q3rY5PaGVudVzbNYajtDmKPbqcRxEUnf7J/pQU2HlgPEDmNQaQ9oiTcbx8prHbBY7j8IPUHkaMg2tIul8w5NrUG0g3toG79xqGOFtzFfHWlNkdx3wmOg99vyj8D0jEbBghUj4Tp6GtRB0nwuI0cmNzxIFj89KxB2cD7MiHztU/spuafmFV09Irs2SFJV0ahU2wVuMVsvimJZL7srsV/oPlQL7Mx393Osg5grf9KSYGeaHdKgX4Wa49KYDauHPtO0b/ABRXt6H+lWdLTeJPZPnCk6KpTMCHDyn9XmIgxij6yYr4A/8A1Wgl2cjG8s0jd5FvTMbn0p7FtXEAf92xKyfvkFvQ6V5J0jx6D6zKBxJhVvJdNf0pdRjBcgkcflMpvdgIB4HhEpHHtA6pAgRBvcjMxHPXS/ICvI9jYnFyAJFIRwLA+bMTxq9+mGLd+w4TwRFt3k208aC2l0gmkGQzSOOJLGx7gPhqN72kXJPIeSsax4NgBzTjEbHw8BH0iZSEFhFGcx5nNl3knfqPGl+1OlBcFIV6pLWv7xHK40RT8K7+JakaIWNgCTyApnH0blADS2gT4pTlv+6vtN5CgNRzxDBAztRCk1hl7pOcAlaISbAEk6ACmUpGHQoD9aws5G5F+AH4jx9OddSY+OEFcOCSdDMws3gg9wd+p8KVE0mzcMU+7scFYk1XiTdQdWJJurWu2LnNlFJiSjqynUf8+Y7vGmEWy/pDp1FhnIUqzBQjHgSTYJyY+B1pVBiskivlVspBysLqbG9mHEHiK7TaLK+dLKbnQDs2J9mx3rwseVbr7Ch1LKGV4Zbq2VlJF1PEXBsRoRv7jWki20k0AXExOkZY5ZEDdXnAsSANFYA65bjX2RSgRQYj2WEEnwtfqz+62pTwbTvr3aGExaQrFIJDArFkAOaMFt7KRdbnnRtL2EltwgcGPs6xTOfok0sd8PImIybspGfLvsVOptwtS6Dr4xlKujDdmXQ291ri3gaTpKVIIJBHEGxp7F0oxJXsYh8wGqk3B5kXv5jzo21GEzBB8EBpvAixHiqxNFiDaZTHIBvTcedwdx413HhHQ2inkXuKvb+G6mitn9M8UdLqW4MYUb17N/PhTMbb2kbEZUHG6Io8Rpuqhga68EneBfkp3lzLGANxNvSQg4cFtA+zJfv/AOq0THszE/32LydynX5CqsVtIH7fFPfisTX/AOlBvthALQMi/ee5b57qpHRtN3Hyn4UsVH4Aeer8/QWgXDRRLmkmJHNmJPoaX7R6axBSkIax3mwBNZnE4aWQ3aRWPPOKp/stuLIPxCkVNKq4U2wE6nodLGo6Sr321b2UAPNiWNBT4139pif0q76Eg3yr5a1BJCu4Fj31C41Hd50Z8Fe0MHdGfVCxwljoL0WuzgusjAd3GuW2k25QFHICrsPspm7cjBF5sdT4CuYxpMNEnkte8gS4wOa5XHIuipp317RY2hh4+ysWcD3jxqU6w/8AYOCVJ/wPFI7UZhdpOmntL8J1FSpULHFpkFVOaHWKLjghmOhMTHha4/0qYjozIuqlWHp+te1K9SjRZWplzhfwXnVqz6Lw1psd6XS4B13r8x/WqurPKpUqCqwMMBX03FwkqyPCs24fMUT/AGSy6uwQeZPy/rXtSnMot1ZKU6q7WhetKkJ7AJcb2a2ngN1+/WjcLjcQi9Y07qp78xPcBuHnapUrmOOsYtG6y57QWiRM77ruTpjMdMsZX78asT4m2tcjpbIN0GG8eoX+dSpSjXqHajbQpjBqrl6X4oiwk6sco1VPmoBpRNKzksxLE7yTcnzNSpSS9zsSja0NwC4tUtUqViJS1S1SpXLlCKlqlStXKWorA7Umh+ykdP3WIHmNxqVK0WwXESLpmOmM/viKTveGMn1tep/2sk4Q4YHmIVqVKZ0rwbFKNJh2K1elszixfqjwZEUD8QA+YoTFYqeNvrHLhtbMcykeB3fKpUpjar3tJJNkro2NcAGi6o+jRuMykpwIOoB8Rr8jXEuyJAL2BHMEfztUqUxlJr2axXOqOYY8UI0RHCoITyrypUuqJhUzaUVBsiR9y/Mf1o9ejWUXkkCjuBJqVK9FmjU9XWIlQVtIeHaoMKhsZHFpEmY/E38hQOIxDObsSa8qV576hdI2blaymG32rgCpUqUlMX//2Q=="/>
          <p:cNvSpPr>
            <a:spLocks noChangeAspect="1" noChangeArrowheads="1"/>
          </p:cNvSpPr>
          <p:nvPr/>
        </p:nvSpPr>
        <p:spPr bwMode="auto">
          <a:xfrm>
            <a:off x="63500" y="-839788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www.futuretechnology500.com/images/future-compu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17162">
            <a:off x="6604843" y="3174670"/>
            <a:ext cx="2781716" cy="139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ages.webster-dictionary.org/dict/109/798859-computer-progr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3142">
            <a:off x="6648322" y="424509"/>
            <a:ext cx="1285875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routerfreak.com/wp-content/uploads/2009/06/network-engine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4170">
            <a:off x="1143000" y="940358"/>
            <a:ext cx="270510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077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 Unemployment 4%*</a:t>
            </a:r>
          </a:p>
          <a:p>
            <a:r>
              <a:rPr lang="en-US" dirty="0" smtClean="0"/>
              <a:t>Cross Industry Unemployment 9%  </a:t>
            </a:r>
          </a:p>
          <a:p>
            <a:r>
              <a:rPr lang="en-US" dirty="0" smtClean="0"/>
              <a:t>Small Business Start Ups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1" y="60960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dirty="0" smtClean="0">
                <a:effectLst/>
              </a:rPr>
              <a:t>Caruso, Jeff. "IT Job Search: An Expert Guide." </a:t>
            </a:r>
            <a:r>
              <a:rPr lang="en-US" i="1" dirty="0" smtClean="0">
                <a:effectLst/>
              </a:rPr>
              <a:t>Network World</a:t>
            </a:r>
            <a:r>
              <a:rPr lang="en-US" dirty="0" smtClean="0">
                <a:effectLst/>
              </a:rPr>
              <a:t>. International Data Group, 26 Sept. 2011. Web. 06 Feb. 2012. </a:t>
            </a:r>
            <a:endParaRPr lang="en-US" dirty="0"/>
          </a:p>
        </p:txBody>
      </p:sp>
      <p:pic>
        <p:nvPicPr>
          <p:cNvPr id="10242" name="Picture 2" descr="http://www.goiam.org/images/articles/news/member-action-center/jobs_n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510" y="228600"/>
            <a:ext cx="2671761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541034116"/>
              </p:ext>
            </p:extLst>
          </p:nvPr>
        </p:nvGraphicFramePr>
        <p:xfrm>
          <a:off x="3124200" y="4013886"/>
          <a:ext cx="36576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125745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u="sng" dirty="0">
                <a:effectLst/>
              </a:rPr>
              <a:t>Computer systems design and related </a:t>
            </a:r>
            <a:r>
              <a:rPr lang="en-US" i="1" u="sng" dirty="0" smtClean="0">
                <a:effectLst/>
              </a:rPr>
              <a:t>services: </a:t>
            </a:r>
          </a:p>
          <a:p>
            <a:pPr marL="0" indent="0">
              <a:buNone/>
            </a:pPr>
            <a:r>
              <a:rPr lang="en-US" b="1" dirty="0" smtClean="0"/>
              <a:t>4</a:t>
            </a:r>
            <a:r>
              <a:rPr lang="en-US" b="1" baseline="30000" dirty="0" smtClean="0"/>
              <a:t>th</a:t>
            </a:r>
            <a:r>
              <a:rPr lang="en-US" dirty="0" smtClean="0"/>
              <a:t> </a:t>
            </a:r>
            <a:r>
              <a:rPr lang="en-US" b="1" dirty="0">
                <a:effectLst/>
              </a:rPr>
              <a:t>largest projected wage and salary employment </a:t>
            </a:r>
            <a:r>
              <a:rPr lang="en-US" b="1" dirty="0" smtClean="0">
                <a:effectLst/>
              </a:rPr>
              <a:t>growth</a:t>
            </a:r>
          </a:p>
          <a:p>
            <a:pPr marL="365760" lvl="1" indent="0">
              <a:buNone/>
            </a:pPr>
            <a:r>
              <a:rPr lang="en-US" dirty="0" smtClean="0"/>
              <a:t>3.9% Annual Salary Growth</a:t>
            </a:r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410200"/>
            <a:ext cx="7238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 smtClean="0">
                <a:effectLst/>
              </a:rPr>
              <a:t>"Table 3. The 20 Industries with the Largest Projected Wage and Salary Employment Growth, 2010-20." </a:t>
            </a:r>
            <a:r>
              <a:rPr lang="en-US" i="1" dirty="0" smtClean="0">
                <a:effectLst/>
              </a:rPr>
              <a:t>U.S. Bureau of Labor Statistics</a:t>
            </a:r>
            <a:r>
              <a:rPr lang="en-US" dirty="0" smtClean="0">
                <a:effectLst/>
              </a:rPr>
              <a:t>. 1 Feb. 2012. Web. 06 Feb. 2012. &lt;</a:t>
            </a:r>
            <a:r>
              <a:rPr lang="en-US" dirty="0" smtClean="0">
                <a:effectLst/>
                <a:hlinkClick r:id="rId2"/>
              </a:rPr>
              <a:t>http://www.bls.gov/news.release/ecopro.t03.htm</a:t>
            </a:r>
            <a:r>
              <a:rPr lang="en-US" dirty="0" smtClean="0">
                <a:effectLst/>
              </a:rPr>
              <a:t>&gt;.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76858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>
                <a:effectLst/>
              </a:rPr>
              <a:t>Bureau of Labor Occupational Handbook: </a:t>
            </a:r>
          </a:p>
          <a:p>
            <a:pPr marL="365760" lvl="1" indent="0">
              <a:buNone/>
            </a:pPr>
            <a:r>
              <a:rPr lang="en-US" dirty="0" smtClean="0">
                <a:effectLst/>
              </a:rPr>
              <a:t>Computer </a:t>
            </a:r>
            <a:r>
              <a:rPr lang="en-US" dirty="0">
                <a:effectLst/>
              </a:rPr>
              <a:t>and mathematical science </a:t>
            </a:r>
            <a:r>
              <a:rPr lang="en-US" dirty="0" smtClean="0">
                <a:effectLst/>
              </a:rPr>
              <a:t>occupations: </a:t>
            </a:r>
            <a:r>
              <a:rPr lang="en-US" i="1" dirty="0" smtClean="0">
                <a:effectLst/>
              </a:rPr>
              <a:t>“expected </a:t>
            </a:r>
            <a:r>
              <a:rPr lang="en-US" i="1" dirty="0">
                <a:effectLst/>
              </a:rPr>
              <a:t>to grow more than </a:t>
            </a:r>
            <a:r>
              <a:rPr lang="en-US" i="1" dirty="0">
                <a:solidFill>
                  <a:srgbClr val="FF0000"/>
                </a:solidFill>
                <a:effectLst/>
              </a:rPr>
              <a:t>twice as fast </a:t>
            </a:r>
            <a:r>
              <a:rPr lang="en-US" i="1" dirty="0">
                <a:effectLst/>
              </a:rPr>
              <a:t>as the average for all occupations in the </a:t>
            </a:r>
            <a:r>
              <a:rPr lang="en-US" i="1" dirty="0" smtClean="0">
                <a:effectLst/>
              </a:rPr>
              <a:t>economy” from 2008 - 2012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715000"/>
            <a:ext cx="7238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/>
              </a:rPr>
              <a:t>"Overview of the 2008-18 Projections." </a:t>
            </a:r>
            <a:r>
              <a:rPr lang="en-US" i="1" dirty="0" smtClean="0">
                <a:effectLst/>
              </a:rPr>
              <a:t>U.S. Bureau of Labor Statistics</a:t>
            </a:r>
            <a:r>
              <a:rPr lang="en-US" dirty="0" smtClean="0">
                <a:effectLst/>
              </a:rPr>
              <a:t>. Web. 06 Feb. 2012. &lt;</a:t>
            </a:r>
            <a:r>
              <a:rPr lang="en-US" dirty="0" smtClean="0">
                <a:effectLst/>
                <a:hlinkClick r:id="rId2"/>
              </a:rPr>
              <a:t>http://www.bls.gov/oco/oco2003.htm</a:t>
            </a:r>
            <a:r>
              <a:rPr lang="en-US" dirty="0" smtClean="0">
                <a:effectLst/>
              </a:rPr>
              <a:t>&gt;.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86821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Logic Sharpener</a:t>
            </a:r>
          </a:p>
          <a:p>
            <a:r>
              <a:rPr lang="en-US" dirty="0" smtClean="0"/>
              <a:t>New Technology Challenges</a:t>
            </a:r>
          </a:p>
          <a:p>
            <a:r>
              <a:rPr lang="en-US" dirty="0" smtClean="0"/>
              <a:t>Team work </a:t>
            </a:r>
          </a:p>
          <a:p>
            <a:r>
              <a:rPr lang="en-US" dirty="0" smtClean="0"/>
              <a:t>Deadline pressure 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074" name="Picture 2" descr="http://www.dotdiva.org/i/educators/p2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5" y="1219200"/>
            <a:ext cx="23622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tatic5.businessinsider.com/image/4c6ae7f27f8b9ac366c60200-400-300/4-computer-programm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08389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101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Desk Support Analyst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 with people</a:t>
            </a:r>
          </a:p>
          <a:p>
            <a:r>
              <a:rPr lang="en-US" dirty="0" smtClean="0"/>
              <a:t>Patience</a:t>
            </a:r>
          </a:p>
          <a:p>
            <a:r>
              <a:rPr lang="en-US" dirty="0" smtClean="0"/>
              <a:t>Up and moving</a:t>
            </a:r>
          </a:p>
          <a:p>
            <a:r>
              <a:rPr lang="en-US" dirty="0" smtClean="0"/>
              <a:t>Expertise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http://www.cartoonstock.com/newscartoons/cartoonists/mfl/lowres/mfln4082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67639"/>
            <a:ext cx="38100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onlinecollege.org/wp-content/uploads/oc-computer%20support%20specialist_300x2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018" y="0"/>
            <a:ext cx="245326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916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&amp;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 holes in software</a:t>
            </a:r>
          </a:p>
          <a:p>
            <a:r>
              <a:rPr lang="en-US" dirty="0" smtClean="0"/>
              <a:t>Application Expertise</a:t>
            </a:r>
          </a:p>
          <a:p>
            <a:r>
              <a:rPr lang="en-US" dirty="0" smtClean="0"/>
              <a:t>Testing tools</a:t>
            </a:r>
          </a:p>
          <a:p>
            <a:r>
              <a:rPr lang="en-US" dirty="0" smtClean="0"/>
              <a:t>Design input</a:t>
            </a:r>
          </a:p>
          <a:p>
            <a:r>
              <a:rPr lang="en-US" dirty="0" smtClean="0"/>
              <a:t>Training users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148" name="Picture 4" descr="http://www.7388.info/uploads/201103/ce05fab5eb5884909dd720da60d8f6d3.jpg?imgmax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416"/>
            <a:ext cx="2590800" cy="138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lh5.googleusercontent.com/-GOx2JXHkqC8/TWrLXm3cdHI/AAAAAAAAANs/6sagLUZBQWw/TesterDeveloper-r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897" y="4191001"/>
            <a:ext cx="391510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cegonsoft-i3itpeople.com/RawImages/ST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29" y="5487431"/>
            <a:ext cx="1088572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encrypted-tbn2.google.com/images?q=tbn:ANd9GcRR6CZ2j3jgrAuTzIipzGeGSt8bd2z6vvODPGOGCOoyDVidTOW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3" y="1143000"/>
            <a:ext cx="2276387" cy="170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0262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Adding the latest device</a:t>
            </a:r>
          </a:p>
          <a:p>
            <a:r>
              <a:rPr lang="en-US" dirty="0" smtClean="0"/>
              <a:t>Moving and Building</a:t>
            </a:r>
          </a:p>
          <a:p>
            <a:r>
              <a:rPr lang="en-US" dirty="0"/>
              <a:t>Mission </a:t>
            </a:r>
            <a:r>
              <a:rPr lang="en-US" dirty="0" smtClean="0"/>
              <a:t>critical</a:t>
            </a:r>
          </a:p>
          <a:p>
            <a:r>
              <a:rPr lang="en-US" dirty="0" smtClean="0"/>
              <a:t>Trouble shooting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http://blog.modis.com/wp-content/uploads/it-jobs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86200"/>
            <a:ext cx="3944482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3.bp.blogspot.com/-8VBiSaHZJgg/ThWQjsoXbyI/AAAAAAAAAHw/2hXe0-Gq5Bw/s1600/network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76"/>
            <a:ext cx="2286000" cy="304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58592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Analyst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Specifications </a:t>
            </a:r>
          </a:p>
          <a:p>
            <a:r>
              <a:rPr lang="en-US" dirty="0" smtClean="0"/>
              <a:t>Logic puzzles</a:t>
            </a:r>
          </a:p>
          <a:p>
            <a:r>
              <a:rPr lang="en-US" dirty="0" smtClean="0"/>
              <a:t>Problem resolution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170" name="Picture 2" descr="http://www.cartoonstock.com/newscartoons/cartoonists/ato/lowres/aton741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28361"/>
            <a:ext cx="2514600" cy="302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bls.gov/oco/content/pictures/pic_ocos_2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97469"/>
            <a:ext cx="2664333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sjsu.edu/isystems/pics/3professionalspresent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799"/>
            <a:ext cx="2057400" cy="308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money.usnews.com/dbimages/master/21344/FE_DA_ComputerSystems2_FaillingIndustriesPaySlidesho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29" y="152400"/>
            <a:ext cx="1905102" cy="12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10654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out resources</a:t>
            </a:r>
          </a:p>
          <a:p>
            <a:r>
              <a:rPr lang="en-US" dirty="0" smtClean="0"/>
              <a:t>A man is a resource</a:t>
            </a:r>
          </a:p>
          <a:p>
            <a:r>
              <a:rPr lang="en-US" dirty="0" smtClean="0"/>
              <a:t>Customer relations</a:t>
            </a:r>
          </a:p>
          <a:p>
            <a:r>
              <a:rPr lang="en-US" dirty="0" smtClean="0"/>
              <a:t>Motivation</a:t>
            </a:r>
          </a:p>
          <a:p>
            <a:r>
              <a:rPr lang="en-US" dirty="0" smtClean="0"/>
              <a:t>On Time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 descr="http://www.cs.vu.nl/~frankh/dilbert/mfu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72000"/>
            <a:ext cx="56769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certivprojectmanagement.com.au/wp-content/uploads/2010/12/project_manage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295400"/>
            <a:ext cx="2011942" cy="210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8624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Company?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Industries</a:t>
            </a:r>
          </a:p>
          <a:p>
            <a:r>
              <a:rPr lang="en-US" dirty="0" smtClean="0"/>
              <a:t>Small start up comp co.</a:t>
            </a:r>
          </a:p>
          <a:p>
            <a:r>
              <a:rPr lang="en-US" dirty="0" smtClean="0"/>
              <a:t>Huge comp co.</a:t>
            </a:r>
          </a:p>
          <a:p>
            <a:r>
              <a:rPr lang="en-US" dirty="0" smtClean="0"/>
              <a:t>IT department</a:t>
            </a:r>
          </a:p>
          <a:p>
            <a:r>
              <a:rPr lang="en-US" dirty="0" smtClean="0"/>
              <a:t>Independent</a:t>
            </a:r>
          </a:p>
          <a:p>
            <a:r>
              <a:rPr lang="en-US" dirty="0" smtClean="0"/>
              <a:t>A mix of all 3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9218" name="Picture 2" descr="http://www.seobook.com/images/smallf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882" y="4572000"/>
            <a:ext cx="2813806" cy="208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easy-consultant.com/images/consulta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"/>
            <a:ext cx="2062843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1493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Cubicles…</a:t>
            </a:r>
          </a:p>
          <a:p>
            <a:r>
              <a:rPr lang="en-US" dirty="0" smtClean="0"/>
              <a:t>Customer Sites</a:t>
            </a:r>
          </a:p>
          <a:p>
            <a:r>
              <a:rPr lang="en-US" dirty="0" smtClean="0"/>
              <a:t>Your Car</a:t>
            </a:r>
          </a:p>
          <a:p>
            <a:r>
              <a:rPr lang="en-US" dirty="0" smtClean="0"/>
              <a:t>Planes</a:t>
            </a:r>
          </a:p>
          <a:p>
            <a:r>
              <a:rPr lang="en-US" dirty="0" smtClean="0"/>
              <a:t>International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43400"/>
            <a:ext cx="55626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://www.dba-oracle.com/images/help_desk_outsourc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39" y="1143000"/>
            <a:ext cx="201279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irplane 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705" y="152400"/>
            <a:ext cx="2359025" cy="157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43371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TC101859865[[fn=Kilter]]</Template>
  <TotalTime>147</TotalTime>
  <Words>287</Words>
  <Application>Microsoft Office PowerPoint</Application>
  <PresentationFormat>On-screen Show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Kilter</vt:lpstr>
      <vt:lpstr>Computer Science Careers</vt:lpstr>
      <vt:lpstr>Programming</vt:lpstr>
      <vt:lpstr>Help Desk Support Analyst</vt:lpstr>
      <vt:lpstr>Training &amp; Testing</vt:lpstr>
      <vt:lpstr>Networking</vt:lpstr>
      <vt:lpstr>Systems Analyst</vt:lpstr>
      <vt:lpstr>Project Manager</vt:lpstr>
      <vt:lpstr>What Type of Company?</vt:lpstr>
      <vt:lpstr>Work Location</vt:lpstr>
      <vt:lpstr>Opportunities</vt:lpstr>
      <vt:lpstr>Growth</vt:lpstr>
      <vt:lpstr>Opportunities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Science Careers</dc:title>
  <dc:creator>Kristin</dc:creator>
  <cp:lastModifiedBy>Kristin</cp:lastModifiedBy>
  <cp:revision>14</cp:revision>
  <dcterms:created xsi:type="dcterms:W3CDTF">2012-02-06T13:13:38Z</dcterms:created>
  <dcterms:modified xsi:type="dcterms:W3CDTF">2012-02-06T15:41:35Z</dcterms:modified>
</cp:coreProperties>
</file>