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026"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042E71FE-5640-4458-9AD2-5ED34688FF7C}" type="datetimeFigureOut">
              <a:rPr lang="en-US" smtClean="0"/>
              <a:t>12/12/2012</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057FBCF3-F614-484C-8C0E-BE4A9D7AF262}" type="slidenum">
              <a:rPr lang="en-US" smtClean="0"/>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42E71FE-5640-4458-9AD2-5ED34688FF7C}" type="datetimeFigureOut">
              <a:rPr lang="en-US" smtClean="0"/>
              <a:t>12/12/2012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7FBCF3-F614-484C-8C0E-BE4A9D7AF26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42E71FE-5640-4458-9AD2-5ED34688FF7C}" type="datetimeFigureOut">
              <a:rPr lang="en-US" smtClean="0"/>
              <a:t>12/12/2012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7FBCF3-F614-484C-8C0E-BE4A9D7AF26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42E71FE-5640-4458-9AD2-5ED34688FF7C}" type="datetimeFigureOut">
              <a:rPr lang="en-US" smtClean="0"/>
              <a:t>12/12/2012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7FBCF3-F614-484C-8C0E-BE4A9D7AF26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42E71FE-5640-4458-9AD2-5ED34688FF7C}" type="datetimeFigureOut">
              <a:rPr lang="en-US" smtClean="0"/>
              <a:t>12/12/2012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057FBCF3-F614-484C-8C0E-BE4A9D7AF262}"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42E71FE-5640-4458-9AD2-5ED34688FF7C}" type="datetimeFigureOut">
              <a:rPr lang="en-US" smtClean="0"/>
              <a:t>12/12/2012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7FBCF3-F614-484C-8C0E-BE4A9D7AF26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42E71FE-5640-4458-9AD2-5ED34688FF7C}" type="datetimeFigureOut">
              <a:rPr lang="en-US" smtClean="0"/>
              <a:t>12/12/2012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57FBCF3-F614-484C-8C0E-BE4A9D7AF26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42E71FE-5640-4458-9AD2-5ED34688FF7C}" type="datetimeFigureOut">
              <a:rPr lang="en-US" smtClean="0"/>
              <a:t>12/12/2012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57FBCF3-F614-484C-8C0E-BE4A9D7AF26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2E71FE-5640-4458-9AD2-5ED34688FF7C}" type="datetimeFigureOut">
              <a:rPr lang="en-US" smtClean="0"/>
              <a:t>12/12/2012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57FBCF3-F614-484C-8C0E-BE4A9D7AF26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42E71FE-5640-4458-9AD2-5ED34688FF7C}" type="datetimeFigureOut">
              <a:rPr lang="en-US" smtClean="0"/>
              <a:t>12/12/2012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7FBCF3-F614-484C-8C0E-BE4A9D7AF26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42E71FE-5640-4458-9AD2-5ED34688FF7C}" type="datetimeFigureOut">
              <a:rPr lang="en-US" smtClean="0"/>
              <a:t>12/12/2012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7FBCF3-F614-484C-8C0E-BE4A9D7AF26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042E71FE-5640-4458-9AD2-5ED34688FF7C}" type="datetimeFigureOut">
              <a:rPr lang="en-US" smtClean="0"/>
              <a:t>12/12/2012</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057FBCF3-F614-484C-8C0E-BE4A9D7AF262}"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en.wikipedia.org/wiki/Trunked_radio_syste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What are trunked radio systems?</a:t>
            </a:r>
            <a:endParaRPr lang="en-US" dirty="0"/>
          </a:p>
        </p:txBody>
      </p:sp>
      <p:sp>
        <p:nvSpPr>
          <p:cNvPr id="3" name="Subtitle 2"/>
          <p:cNvSpPr>
            <a:spLocks noGrp="1"/>
          </p:cNvSpPr>
          <p:nvPr>
            <p:ph type="subTitle" idx="1"/>
          </p:nvPr>
        </p:nvSpPr>
        <p:spPr/>
        <p:txBody>
          <a:bodyPr/>
          <a:lstStyle/>
          <a:p>
            <a:r>
              <a:rPr lang="en-US" dirty="0" smtClean="0"/>
              <a:t>Michael Shaw</a:t>
            </a:r>
            <a:endParaRPr lang="en-US" dirty="0"/>
          </a:p>
        </p:txBody>
      </p:sp>
    </p:spTree>
    <p:extLst>
      <p:ext uri="{BB962C8B-B14F-4D97-AF65-F5344CB8AC3E}">
        <p14:creationId xmlns:p14="http://schemas.microsoft.com/office/powerpoint/2010/main" val="22430718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par>
                                <p:cTn id="9" presetID="26" presetClass="entr" presetSubtype="0" fill="hold" grpId="0" nodeType="with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wipe(down)">
                                      <p:cBhvr>
                                        <p:cTn id="11" dur="580">
                                          <p:stCondLst>
                                            <p:cond delay="0"/>
                                          </p:stCondLst>
                                        </p:cTn>
                                        <p:tgtEl>
                                          <p:spTgt spid="3">
                                            <p:txEl>
                                              <p:pRg st="0" end="0"/>
                                            </p:txEl>
                                          </p:spTgt>
                                        </p:tgtEl>
                                      </p:cBhvr>
                                    </p:animEffect>
                                    <p:anim calcmode="lin" valueType="num">
                                      <p:cBhvr>
                                        <p:cTn id="12"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13"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4"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5"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6"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7" dur="26">
                                          <p:stCondLst>
                                            <p:cond delay="650"/>
                                          </p:stCondLst>
                                        </p:cTn>
                                        <p:tgtEl>
                                          <p:spTgt spid="3">
                                            <p:txEl>
                                              <p:pRg st="0" end="0"/>
                                            </p:txEl>
                                          </p:spTgt>
                                        </p:tgtEl>
                                      </p:cBhvr>
                                      <p:to x="100000" y="60000"/>
                                    </p:animScale>
                                    <p:animScale>
                                      <p:cBhvr>
                                        <p:cTn id="18" dur="166" decel="50000">
                                          <p:stCondLst>
                                            <p:cond delay="676"/>
                                          </p:stCondLst>
                                        </p:cTn>
                                        <p:tgtEl>
                                          <p:spTgt spid="3">
                                            <p:txEl>
                                              <p:pRg st="0" end="0"/>
                                            </p:txEl>
                                          </p:spTgt>
                                        </p:tgtEl>
                                      </p:cBhvr>
                                      <p:to x="100000" y="100000"/>
                                    </p:animScale>
                                    <p:animScale>
                                      <p:cBhvr>
                                        <p:cTn id="19" dur="26">
                                          <p:stCondLst>
                                            <p:cond delay="1312"/>
                                          </p:stCondLst>
                                        </p:cTn>
                                        <p:tgtEl>
                                          <p:spTgt spid="3">
                                            <p:txEl>
                                              <p:pRg st="0" end="0"/>
                                            </p:txEl>
                                          </p:spTgt>
                                        </p:tgtEl>
                                      </p:cBhvr>
                                      <p:to x="100000" y="80000"/>
                                    </p:animScale>
                                    <p:animScale>
                                      <p:cBhvr>
                                        <p:cTn id="20" dur="166" decel="50000">
                                          <p:stCondLst>
                                            <p:cond delay="1338"/>
                                          </p:stCondLst>
                                        </p:cTn>
                                        <p:tgtEl>
                                          <p:spTgt spid="3">
                                            <p:txEl>
                                              <p:pRg st="0" end="0"/>
                                            </p:txEl>
                                          </p:spTgt>
                                        </p:tgtEl>
                                      </p:cBhvr>
                                      <p:to x="100000" y="100000"/>
                                    </p:animScale>
                                    <p:animScale>
                                      <p:cBhvr>
                                        <p:cTn id="21" dur="26">
                                          <p:stCondLst>
                                            <p:cond delay="1642"/>
                                          </p:stCondLst>
                                        </p:cTn>
                                        <p:tgtEl>
                                          <p:spTgt spid="3">
                                            <p:txEl>
                                              <p:pRg st="0" end="0"/>
                                            </p:txEl>
                                          </p:spTgt>
                                        </p:tgtEl>
                                      </p:cBhvr>
                                      <p:to x="100000" y="90000"/>
                                    </p:animScale>
                                    <p:animScale>
                                      <p:cBhvr>
                                        <p:cTn id="22" dur="166" decel="50000">
                                          <p:stCondLst>
                                            <p:cond delay="1668"/>
                                          </p:stCondLst>
                                        </p:cTn>
                                        <p:tgtEl>
                                          <p:spTgt spid="3">
                                            <p:txEl>
                                              <p:pRg st="0" end="0"/>
                                            </p:txEl>
                                          </p:spTgt>
                                        </p:tgtEl>
                                      </p:cBhvr>
                                      <p:to x="100000" y="100000"/>
                                    </p:animScale>
                                    <p:animScale>
                                      <p:cBhvr>
                                        <p:cTn id="23" dur="26">
                                          <p:stCondLst>
                                            <p:cond delay="1808"/>
                                          </p:stCondLst>
                                        </p:cTn>
                                        <p:tgtEl>
                                          <p:spTgt spid="3">
                                            <p:txEl>
                                              <p:pRg st="0" end="0"/>
                                            </p:txEl>
                                          </p:spTgt>
                                        </p:tgtEl>
                                      </p:cBhvr>
                                      <p:to x="100000" y="95000"/>
                                    </p:animScale>
                                    <p:animScale>
                                      <p:cBhvr>
                                        <p:cTn id="24" dur="166" decel="50000">
                                          <p:stCondLst>
                                            <p:cond delay="1834"/>
                                          </p:stCondLst>
                                        </p:cTn>
                                        <p:tgtEl>
                                          <p:spTgt spid="3">
                                            <p:txEl>
                                              <p:pRg st="0" end="0"/>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4709160"/>
          </a:xfrm>
        </p:spPr>
        <p:txBody>
          <a:bodyPr/>
          <a:lstStyle/>
          <a:p>
            <a:r>
              <a:rPr lang="en-US" dirty="0" smtClean="0"/>
              <a:t>Trunked radio systems allow an agency to use a small number of frequencies to permit a large number of transmissions, hence saving money.</a:t>
            </a:r>
          </a:p>
          <a:p>
            <a:r>
              <a:rPr lang="en-US" dirty="0" smtClean="0"/>
              <a:t>Trunked radio systems also have repeaters, making them easy to follow for units with correctly programmed radios.</a:t>
            </a:r>
          </a:p>
          <a:p>
            <a:r>
              <a:rPr lang="en-US" dirty="0" smtClean="0"/>
              <a:t>Without correctly programmed radios, following the transmissions of a trunked radio system is impossible, as the frequency is constantly changing.</a:t>
            </a:r>
          </a:p>
        </p:txBody>
      </p:sp>
    </p:spTree>
    <p:extLst>
      <p:ext uri="{BB962C8B-B14F-4D97-AF65-F5344CB8AC3E}">
        <p14:creationId xmlns:p14="http://schemas.microsoft.com/office/powerpoint/2010/main" val="4288922208"/>
      </p:ext>
    </p:extLst>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4709160"/>
          </a:xfrm>
        </p:spPr>
        <p:txBody>
          <a:bodyPr>
            <a:normAutofit lnSpcReduction="10000"/>
          </a:bodyPr>
          <a:lstStyle/>
          <a:p>
            <a:r>
              <a:rPr lang="en-US" dirty="0" smtClean="0"/>
              <a:t>Trunked radio systems work by giving users a </a:t>
            </a:r>
            <a:r>
              <a:rPr lang="en-US" dirty="0" err="1" smtClean="0"/>
              <a:t>talkgroup</a:t>
            </a:r>
            <a:r>
              <a:rPr lang="en-US" dirty="0" smtClean="0"/>
              <a:t> ID.  This ID allows them to transmit on any frequency in the frequency bank.</a:t>
            </a:r>
          </a:p>
          <a:p>
            <a:r>
              <a:rPr lang="en-US" dirty="0" smtClean="0"/>
              <a:t>For example, the Highway Patrol division would use ID 6531, and the Sheriff’s Office would use 4986.  When the user of either division keyed up on the radio, the system would assign that ID to a temporary frequency.</a:t>
            </a:r>
          </a:p>
          <a:p>
            <a:r>
              <a:rPr lang="en-US" dirty="0" smtClean="0"/>
              <a:t>Since the frequencies are always changing, it requires a smaller amount of frequencies and saves departments money.</a:t>
            </a:r>
            <a:endParaRPr lang="en-US" dirty="0"/>
          </a:p>
        </p:txBody>
      </p:sp>
    </p:spTree>
    <p:extLst>
      <p:ext uri="{BB962C8B-B14F-4D97-AF65-F5344CB8AC3E}">
        <p14:creationId xmlns:p14="http://schemas.microsoft.com/office/powerpoint/2010/main" val="3725256551"/>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For more information about trunked radio systems, please </a:t>
            </a:r>
            <a:r>
              <a:rPr lang="en-US" dirty="0" smtClean="0">
                <a:hlinkClick r:id="rId2"/>
              </a:rPr>
              <a:t>click here</a:t>
            </a:r>
            <a:r>
              <a:rPr lang="en-US" dirty="0" smtClean="0"/>
              <a:t>.</a:t>
            </a:r>
          </a:p>
        </p:txBody>
      </p:sp>
    </p:spTree>
    <p:extLst>
      <p:ext uri="{BB962C8B-B14F-4D97-AF65-F5344CB8AC3E}">
        <p14:creationId xmlns:p14="http://schemas.microsoft.com/office/powerpoint/2010/main" val="3862853981"/>
      </p:ext>
    </p:extLst>
  </p:cSld>
  <p:clrMapOvr>
    <a:masterClrMapping/>
  </p:clrMapOvr>
  <mc:AlternateContent xmlns:mc="http://schemas.openxmlformats.org/markup-compatibility/2006">
    <mc:Choice xmlns:p14="http://schemas.microsoft.com/office/powerpoint/2010/main" Requires="p14">
      <p:transition spd="slow" p14:dur="4400">
        <p14:honeycomb/>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15</TotalTime>
  <Words>174</Words>
  <Application>Microsoft Office PowerPoint</Application>
  <PresentationFormat>On-screen Show (4:3)</PresentationFormat>
  <Paragraphs>9</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Apex</vt:lpstr>
      <vt:lpstr>What are trunked radio systems?</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are trunked radio systems?</dc:title>
  <dc:creator>Michael Shaw</dc:creator>
  <cp:lastModifiedBy>Michael Shaw</cp:lastModifiedBy>
  <cp:revision>2</cp:revision>
  <dcterms:created xsi:type="dcterms:W3CDTF">2012-12-12T13:56:23Z</dcterms:created>
  <dcterms:modified xsi:type="dcterms:W3CDTF">2012-12-12T14:11:27Z</dcterms:modified>
</cp:coreProperties>
</file>