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52"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E284F1-9893-47F2-B5A3-54DA46573900}" type="datetimeFigureOut">
              <a:rPr lang="en-US" smtClean="0"/>
              <a:pPr/>
              <a:t>2/26/2009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15DE73-7C02-4663-81EB-8AE94CADE80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E284F1-9893-47F2-B5A3-54DA46573900}" type="datetimeFigureOut">
              <a:rPr lang="en-US" smtClean="0"/>
              <a:pPr/>
              <a:t>2/26/2009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15DE73-7C02-4663-81EB-8AE94CADE80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E284F1-9893-47F2-B5A3-54DA46573900}" type="datetimeFigureOut">
              <a:rPr lang="en-US" smtClean="0"/>
              <a:pPr/>
              <a:t>2/26/2009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15DE73-7C02-4663-81EB-8AE94CADE80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E284F1-9893-47F2-B5A3-54DA46573900}" type="datetimeFigureOut">
              <a:rPr lang="en-US" smtClean="0"/>
              <a:pPr/>
              <a:t>2/26/2009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15DE73-7C02-4663-81EB-8AE94CADE80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E284F1-9893-47F2-B5A3-54DA46573900}" type="datetimeFigureOut">
              <a:rPr lang="en-US" smtClean="0"/>
              <a:pPr/>
              <a:t>2/26/2009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15DE73-7C02-4663-81EB-8AE94CADE80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E284F1-9893-47F2-B5A3-54DA46573900}" type="datetimeFigureOut">
              <a:rPr lang="en-US" smtClean="0"/>
              <a:pPr/>
              <a:t>2/26/2009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15DE73-7C02-4663-81EB-8AE94CADE80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E284F1-9893-47F2-B5A3-54DA46573900}" type="datetimeFigureOut">
              <a:rPr lang="en-US" smtClean="0"/>
              <a:pPr/>
              <a:t>2/26/2009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15DE73-7C02-4663-81EB-8AE94CADE80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E284F1-9893-47F2-B5A3-54DA46573900}" type="datetimeFigureOut">
              <a:rPr lang="en-US" smtClean="0"/>
              <a:pPr/>
              <a:t>2/26/2009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15DE73-7C02-4663-81EB-8AE94CADE80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E284F1-9893-47F2-B5A3-54DA46573900}" type="datetimeFigureOut">
              <a:rPr lang="en-US" smtClean="0"/>
              <a:pPr/>
              <a:t>2/26/2009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15DE73-7C02-4663-81EB-8AE94CADE80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E284F1-9893-47F2-B5A3-54DA46573900}" type="datetimeFigureOut">
              <a:rPr lang="en-US" smtClean="0"/>
              <a:pPr/>
              <a:t>2/26/2009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15DE73-7C02-4663-81EB-8AE94CADE80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E284F1-9893-47F2-B5A3-54DA46573900}" type="datetimeFigureOut">
              <a:rPr lang="en-US" smtClean="0"/>
              <a:pPr/>
              <a:t>2/26/2009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15DE73-7C02-4663-81EB-8AE94CADE80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E284F1-9893-47F2-B5A3-54DA46573900}" type="datetimeFigureOut">
              <a:rPr lang="en-US" smtClean="0"/>
              <a:pPr/>
              <a:t>2/26/2009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15DE73-7C02-4663-81EB-8AE94CADE80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446550"/>
          </a:xfrm>
          <a:prstGeom prst="rect">
            <a:avLst/>
          </a:prstGeom>
          <a:noFill/>
        </p:spPr>
        <p:txBody>
          <a:bodyPr wrap="square" lIns="91440" tIns="45720" rIns="91440" bIns="45720">
            <a:spAutoFit/>
          </a:bodyPr>
          <a:lstStyle/>
          <a:p>
            <a:pPr algn="ctr"/>
            <a:r>
              <a:rPr lang="en-US" sz="8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Wii Fit &amp; Wii Sports</a:t>
            </a:r>
            <a:endParaRPr lang="en-US" sz="8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Rectangle 4"/>
          <p:cNvSpPr/>
          <p:nvPr/>
        </p:nvSpPr>
        <p:spPr>
          <a:xfrm>
            <a:off x="1676400" y="2286000"/>
            <a:ext cx="5638800" cy="584775"/>
          </a:xfrm>
          <a:prstGeom prst="rect">
            <a:avLst/>
          </a:prstGeom>
          <a:noFill/>
        </p:spPr>
        <p:txBody>
          <a:bodyPr wrap="square" lIns="91440" tIns="45720" rIns="91440" bIns="45720">
            <a:spAutoFit/>
          </a:bodyPr>
          <a:lstStyle/>
          <a:p>
            <a:pPr algn="ctr"/>
            <a:r>
              <a:rPr lang="en-US" sz="32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Robby Brown &amp; Andrew Huber</a:t>
            </a:r>
            <a:endParaRPr lang="en-US" sz="32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6" name="Rectangle 5"/>
          <p:cNvSpPr/>
          <p:nvPr/>
        </p:nvSpPr>
        <p:spPr>
          <a:xfrm>
            <a:off x="1828800" y="1371600"/>
            <a:ext cx="5472781" cy="923330"/>
          </a:xfrm>
          <a:prstGeom prst="rect">
            <a:avLst/>
          </a:prstGeom>
          <a:noFill/>
        </p:spPr>
        <p:txBody>
          <a:bodyPr wrap="none" lIns="91440" tIns="45720" rIns="91440" bIns="45720">
            <a:spAutoFit/>
          </a:bodyPr>
          <a:lstStyle/>
          <a:p>
            <a:pPr algn="ctr"/>
            <a:r>
              <a:rPr lang="en-US" sz="54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Adelphi University</a:t>
            </a:r>
            <a:endParaRPr lang="en-US" sz="54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pic>
        <p:nvPicPr>
          <p:cNvPr id="1026" name="Picture 2"/>
          <p:cNvPicPr>
            <a:picLocks noChangeAspect="1" noChangeArrowheads="1"/>
          </p:cNvPicPr>
          <p:nvPr/>
        </p:nvPicPr>
        <p:blipFill>
          <a:blip r:embed="rId2"/>
          <a:srcRect/>
          <a:stretch>
            <a:fillRect/>
          </a:stretch>
        </p:blipFill>
        <p:spPr bwMode="auto">
          <a:xfrm>
            <a:off x="228600" y="2895600"/>
            <a:ext cx="4419600" cy="39624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4953000" y="3505200"/>
            <a:ext cx="3343945" cy="273367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7"/>
                                        </p:tgtEl>
                                        <p:attrNameLst>
                                          <p:attrName>style.visibility</p:attrName>
                                        </p:attrNameLst>
                                      </p:cBhvr>
                                      <p:to>
                                        <p:strVal val="visible"/>
                                      </p:to>
                                    </p:set>
                                    <p:anim calcmode="lin" valueType="num">
                                      <p:cBhvr additive="base">
                                        <p:cTn id="13" dur="500" fill="hold"/>
                                        <p:tgtEl>
                                          <p:spTgt spid="1027"/>
                                        </p:tgtEl>
                                        <p:attrNameLst>
                                          <p:attrName>ppt_x</p:attrName>
                                        </p:attrNameLst>
                                      </p:cBhvr>
                                      <p:tavLst>
                                        <p:tav tm="0">
                                          <p:val>
                                            <p:strVal val="#ppt_x"/>
                                          </p:val>
                                        </p:tav>
                                        <p:tav tm="100000">
                                          <p:val>
                                            <p:strVal val="#ppt_x"/>
                                          </p:val>
                                        </p:tav>
                                      </p:tavLst>
                                    </p:anim>
                                    <p:anim calcmode="lin" valueType="num">
                                      <p:cBhvr additive="base">
                                        <p:cTn id="14"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228600"/>
            <a:ext cx="7715843" cy="1200329"/>
          </a:xfrm>
          <a:prstGeom prst="rect">
            <a:avLst/>
          </a:prstGeom>
          <a:noFill/>
        </p:spPr>
        <p:txBody>
          <a:bodyPr wrap="square" lIns="91440" tIns="45720" rIns="91440" bIns="45720">
            <a:spAutoFit/>
          </a:bodyPr>
          <a:lstStyle/>
          <a:p>
            <a:pPr algn="ctr"/>
            <a:r>
              <a:rPr lang="en-US" sz="7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Wii Fit</a:t>
            </a:r>
            <a:endParaRPr lang="en-US" sz="7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TextBox 6"/>
          <p:cNvSpPr txBox="1"/>
          <p:nvPr/>
        </p:nvSpPr>
        <p:spPr>
          <a:xfrm>
            <a:off x="609600" y="1752600"/>
            <a:ext cx="8001000" cy="4893647"/>
          </a:xfrm>
          <a:prstGeom prst="rect">
            <a:avLst/>
          </a:prstGeom>
          <a:noFill/>
        </p:spPr>
        <p:txBody>
          <a:bodyPr wrap="square" rtlCol="0">
            <a:spAutoFit/>
          </a:bodyPr>
          <a:lstStyle/>
          <a:p>
            <a:pPr>
              <a:buFont typeface="Arial" pitchFamily="34" charset="0"/>
              <a:buChar char="•"/>
            </a:pPr>
            <a:r>
              <a:rPr lang="en-US" sz="2400" dirty="0" smtClean="0">
                <a:solidFill>
                  <a:schemeClr val="accent1">
                    <a:lumMod val="75000"/>
                  </a:schemeClr>
                </a:solidFill>
              </a:rPr>
              <a:t> Wii Fit lets your physically in cooperate yourself within the games to make you feel as if your actually getting involved in a physical activity.</a:t>
            </a:r>
          </a:p>
          <a:p>
            <a:endParaRPr lang="en-US" sz="2400" dirty="0" smtClean="0">
              <a:solidFill>
                <a:schemeClr val="accent1">
                  <a:lumMod val="75000"/>
                </a:schemeClr>
              </a:solidFill>
            </a:endParaRPr>
          </a:p>
          <a:p>
            <a:pPr>
              <a:buFont typeface="Arial" pitchFamily="34" charset="0"/>
              <a:buChar char="•"/>
            </a:pPr>
            <a:r>
              <a:rPr lang="en-US" sz="2400" dirty="0">
                <a:solidFill>
                  <a:schemeClr val="accent1">
                    <a:lumMod val="75000"/>
                  </a:schemeClr>
                </a:solidFill>
              </a:rPr>
              <a:t> </a:t>
            </a:r>
            <a:r>
              <a:rPr lang="en-US" sz="2400" dirty="0" smtClean="0">
                <a:solidFill>
                  <a:schemeClr val="accent1">
                    <a:lumMod val="75000"/>
                  </a:schemeClr>
                </a:solidFill>
              </a:rPr>
              <a:t>For Wii Fit, the game focuses on aerobics, yoga, balance games, and strength training.</a:t>
            </a:r>
          </a:p>
          <a:p>
            <a:endParaRPr lang="en-US" sz="2400" dirty="0" smtClean="0">
              <a:solidFill>
                <a:schemeClr val="accent1">
                  <a:lumMod val="75000"/>
                </a:schemeClr>
              </a:solidFill>
            </a:endParaRPr>
          </a:p>
          <a:p>
            <a:pPr>
              <a:buFont typeface="Arial" pitchFamily="34" charset="0"/>
              <a:buChar char="•"/>
            </a:pPr>
            <a:r>
              <a:rPr lang="en-US" sz="2400" dirty="0" smtClean="0">
                <a:solidFill>
                  <a:schemeClr val="accent1">
                    <a:lumMod val="75000"/>
                  </a:schemeClr>
                </a:solidFill>
              </a:rPr>
              <a:t> Wii Fit has been proven to increase focus while working out, as it keeps a routine schedule for you to follow.</a:t>
            </a:r>
          </a:p>
          <a:p>
            <a:endParaRPr lang="en-US" sz="2400" dirty="0" smtClean="0">
              <a:solidFill>
                <a:schemeClr val="accent1">
                  <a:lumMod val="75000"/>
                </a:schemeClr>
              </a:solidFill>
            </a:endParaRPr>
          </a:p>
          <a:p>
            <a:pPr>
              <a:buFont typeface="Arial" pitchFamily="34" charset="0"/>
              <a:buChar char="•"/>
            </a:pPr>
            <a:r>
              <a:rPr lang="en-US" sz="2400" dirty="0">
                <a:solidFill>
                  <a:schemeClr val="accent1">
                    <a:lumMod val="75000"/>
                  </a:schemeClr>
                </a:solidFill>
              </a:rPr>
              <a:t> </a:t>
            </a:r>
            <a:r>
              <a:rPr lang="en-US" sz="2400" dirty="0" smtClean="0">
                <a:solidFill>
                  <a:schemeClr val="accent1">
                    <a:lumMod val="75000"/>
                  </a:schemeClr>
                </a:solidFill>
              </a:rPr>
              <a:t>Your weight, as well as your BMI ( Body Mass Index ) is measured at the start of each exercise, to monitor your progress from start to finish. </a:t>
            </a:r>
            <a:endParaRPr lang="en-US" sz="2400" dirty="0">
              <a:solidFill>
                <a:schemeClr val="accent1">
                  <a:lumMod val="75000"/>
                </a:schemeClr>
              </a:solidFill>
            </a:endParaRPr>
          </a:p>
        </p:txBody>
      </p:sp>
      <p:pic>
        <p:nvPicPr>
          <p:cNvPr id="2050" name="Picture 2"/>
          <p:cNvPicPr>
            <a:picLocks noChangeAspect="1" noChangeArrowheads="1"/>
          </p:cNvPicPr>
          <p:nvPr/>
        </p:nvPicPr>
        <p:blipFill>
          <a:blip r:embed="rId2"/>
          <a:srcRect/>
          <a:stretch>
            <a:fillRect/>
          </a:stretch>
        </p:blipFill>
        <p:spPr bwMode="auto">
          <a:xfrm>
            <a:off x="6172200" y="152400"/>
            <a:ext cx="2019300" cy="1498321"/>
          </a:xfrm>
          <a:prstGeom prst="rect">
            <a:avLst/>
          </a:prstGeom>
          <a:noFill/>
          <a:ln w="9525">
            <a:noFill/>
            <a:miter lim="800000"/>
            <a:headEnd/>
            <a:tailEnd/>
          </a:ln>
          <a:effectLst/>
        </p:spPr>
      </p:pic>
      <p:pic>
        <p:nvPicPr>
          <p:cNvPr id="2052" name="Picture 4"/>
          <p:cNvPicPr>
            <a:picLocks noChangeAspect="1" noChangeArrowheads="1"/>
          </p:cNvPicPr>
          <p:nvPr/>
        </p:nvPicPr>
        <p:blipFill>
          <a:blip r:embed="rId3"/>
          <a:srcRect/>
          <a:stretch>
            <a:fillRect/>
          </a:stretch>
        </p:blipFill>
        <p:spPr bwMode="auto">
          <a:xfrm>
            <a:off x="838200" y="152400"/>
            <a:ext cx="2166938" cy="1457325"/>
          </a:xfrm>
          <a:prstGeom prst="rect">
            <a:avLst/>
          </a:prstGeom>
          <a:noFill/>
          <a:ln w="9525">
            <a:noFill/>
            <a:miter lim="800000"/>
            <a:headEnd/>
            <a:tailEnd/>
          </a:ln>
          <a:effectLst/>
        </p:spPr>
      </p:pic>
    </p:spTree>
  </p:cSld>
  <p:clrMapOvr>
    <a:masterClrMapping/>
  </p:clrMapOvr>
  <p:transition>
    <p:pull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67000" y="228600"/>
            <a:ext cx="4027064" cy="1200329"/>
          </a:xfrm>
          <a:prstGeom prst="rect">
            <a:avLst/>
          </a:prstGeom>
          <a:noFill/>
        </p:spPr>
        <p:txBody>
          <a:bodyPr wrap="none" lIns="91440" tIns="45720" rIns="91440" bIns="45720">
            <a:spAutoFit/>
          </a:bodyPr>
          <a:lstStyle/>
          <a:p>
            <a:pPr algn="ctr"/>
            <a:r>
              <a:rPr lang="en-US" sz="7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Wii Sports</a:t>
            </a:r>
            <a:endParaRPr lang="en-US" sz="7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TextBox 4"/>
          <p:cNvSpPr txBox="1"/>
          <p:nvPr/>
        </p:nvSpPr>
        <p:spPr>
          <a:xfrm>
            <a:off x="381000" y="1981200"/>
            <a:ext cx="8534400" cy="4154984"/>
          </a:xfrm>
          <a:prstGeom prst="rect">
            <a:avLst/>
          </a:prstGeom>
          <a:noFill/>
        </p:spPr>
        <p:txBody>
          <a:bodyPr wrap="square" rtlCol="0">
            <a:spAutoFit/>
          </a:bodyPr>
          <a:lstStyle/>
          <a:p>
            <a:pPr>
              <a:buFont typeface="Arial" pitchFamily="34" charset="0"/>
              <a:buChar char="•"/>
            </a:pPr>
            <a:r>
              <a:rPr lang="en-US" sz="2400" dirty="0" smtClean="0">
                <a:solidFill>
                  <a:schemeClr val="accent1">
                    <a:lumMod val="75000"/>
                  </a:schemeClr>
                </a:solidFill>
              </a:rPr>
              <a:t>Wii Sports, similar to Wii Fit, allows you to use a controller that acts on physical movement, that gives you that “in the game” experience.</a:t>
            </a:r>
          </a:p>
          <a:p>
            <a:endParaRPr lang="en-US" sz="2400" dirty="0" smtClean="0">
              <a:solidFill>
                <a:schemeClr val="accent1">
                  <a:lumMod val="75000"/>
                </a:schemeClr>
              </a:solidFill>
            </a:endParaRPr>
          </a:p>
          <a:p>
            <a:pPr>
              <a:buFont typeface="Arial" pitchFamily="34" charset="0"/>
              <a:buChar char="•"/>
            </a:pPr>
            <a:r>
              <a:rPr lang="en-US" sz="2400" dirty="0" smtClean="0">
                <a:solidFill>
                  <a:schemeClr val="accent1">
                    <a:lumMod val="75000"/>
                  </a:schemeClr>
                </a:solidFill>
              </a:rPr>
              <a:t>Within the game, one can play Bowling, Baseball, Boxing, Golf, and Tennis, all which is done by using your upper body as your swing the controller in the motion you would as if you were actually competing in the game.</a:t>
            </a:r>
          </a:p>
          <a:p>
            <a:endParaRPr lang="en-US" sz="2400" dirty="0" smtClean="0">
              <a:solidFill>
                <a:schemeClr val="accent1">
                  <a:lumMod val="75000"/>
                </a:schemeClr>
              </a:solidFill>
            </a:endParaRPr>
          </a:p>
          <a:p>
            <a:pPr>
              <a:buFont typeface="Arial" pitchFamily="34" charset="0"/>
              <a:buChar char="•"/>
            </a:pPr>
            <a:r>
              <a:rPr lang="en-US" sz="2400" dirty="0" smtClean="0">
                <a:solidFill>
                  <a:schemeClr val="accent1">
                    <a:lumMod val="75000"/>
                  </a:schemeClr>
                </a:solidFill>
              </a:rPr>
              <a:t> Wii Sports, along with Wii Fit, allows you to get off the couch and into the game as you burn calories while you play.</a:t>
            </a:r>
            <a:endParaRPr lang="en-US" sz="2400" dirty="0">
              <a:solidFill>
                <a:schemeClr val="accent1">
                  <a:lumMod val="75000"/>
                </a:schemeClr>
              </a:solidFill>
            </a:endParaRPr>
          </a:p>
        </p:txBody>
      </p:sp>
      <p:pic>
        <p:nvPicPr>
          <p:cNvPr id="3074" name="Picture 2"/>
          <p:cNvPicPr>
            <a:picLocks noChangeAspect="1" noChangeArrowheads="1"/>
          </p:cNvPicPr>
          <p:nvPr/>
        </p:nvPicPr>
        <p:blipFill>
          <a:blip r:embed="rId2"/>
          <a:srcRect/>
          <a:stretch>
            <a:fillRect/>
          </a:stretch>
        </p:blipFill>
        <p:spPr bwMode="auto">
          <a:xfrm>
            <a:off x="6781800" y="228600"/>
            <a:ext cx="1905000" cy="1557338"/>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cstate="print"/>
          <a:srcRect/>
          <a:stretch>
            <a:fillRect/>
          </a:stretch>
        </p:blipFill>
        <p:spPr bwMode="auto">
          <a:xfrm>
            <a:off x="152400" y="381000"/>
            <a:ext cx="2424546" cy="1066800"/>
          </a:xfrm>
          <a:prstGeom prst="rect">
            <a:avLst/>
          </a:prstGeom>
          <a:noFill/>
          <a:ln w="9525">
            <a:noFill/>
            <a:miter lim="800000"/>
            <a:headEnd/>
            <a:tailEnd/>
          </a:ln>
          <a:effectLst/>
        </p:spPr>
      </p:pic>
    </p:spTree>
  </p:cSld>
  <p:clrMapOvr>
    <a:masterClrMapping/>
  </p:clrMapOvr>
  <p:transition>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228600"/>
            <a:ext cx="8458200" cy="1200329"/>
          </a:xfrm>
          <a:prstGeom prst="rect">
            <a:avLst/>
          </a:prstGeom>
          <a:noFill/>
        </p:spPr>
        <p:txBody>
          <a:bodyPr wrap="square" lIns="91440" tIns="45720" rIns="91440" bIns="45720">
            <a:spAutoFit/>
          </a:bodyPr>
          <a:lstStyle/>
          <a:p>
            <a:pPr algn="ctr"/>
            <a:r>
              <a:rPr lang="en-US" sz="7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Wii Sports Statistics</a:t>
            </a:r>
            <a:endParaRPr lang="en-US" sz="7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aphicFrame>
        <p:nvGraphicFramePr>
          <p:cNvPr id="21" name="Table 20"/>
          <p:cNvGraphicFramePr>
            <a:graphicFrameLocks noGrp="1"/>
          </p:cNvGraphicFramePr>
          <p:nvPr/>
        </p:nvGraphicFramePr>
        <p:xfrm>
          <a:off x="609600" y="1676400"/>
          <a:ext cx="8001000" cy="3378200"/>
        </p:xfrm>
        <a:graphic>
          <a:graphicData uri="http://schemas.openxmlformats.org/drawingml/2006/table">
            <a:tbl>
              <a:tblPr firstRow="1" bandRow="1">
                <a:tableStyleId>{3B4B98B0-60AC-42C2-AFA5-B58CD77FA1E5}</a:tableStyleId>
              </a:tblPr>
              <a:tblGrid>
                <a:gridCol w="1600200"/>
                <a:gridCol w="1600200"/>
                <a:gridCol w="1600200"/>
                <a:gridCol w="1600200"/>
                <a:gridCol w="1600200"/>
              </a:tblGrid>
              <a:tr h="1092200">
                <a:tc>
                  <a:txBody>
                    <a:bodyPr/>
                    <a:lstStyle/>
                    <a:p>
                      <a:pPr algn="ctr"/>
                      <a:endParaRPr lang="en-US" dirty="0">
                        <a:solidFill>
                          <a:schemeClr val="accent1">
                            <a:lumMod val="75000"/>
                          </a:schemeClr>
                        </a:solidFill>
                      </a:endParaRPr>
                    </a:p>
                  </a:txBody>
                  <a:tcPr/>
                </a:tc>
                <a:tc>
                  <a:txBody>
                    <a:bodyPr/>
                    <a:lstStyle/>
                    <a:p>
                      <a:pPr algn="ctr"/>
                      <a:endParaRPr lang="en-US" dirty="0" smtClean="0">
                        <a:solidFill>
                          <a:schemeClr val="accent1">
                            <a:lumMod val="75000"/>
                          </a:schemeClr>
                        </a:solidFill>
                      </a:endParaRPr>
                    </a:p>
                    <a:p>
                      <a:pPr algn="ctr"/>
                      <a:r>
                        <a:rPr lang="en-US" dirty="0" smtClean="0">
                          <a:solidFill>
                            <a:schemeClr val="accent1">
                              <a:lumMod val="75000"/>
                            </a:schemeClr>
                          </a:solidFill>
                        </a:rPr>
                        <a:t>Tennis</a:t>
                      </a:r>
                      <a:endParaRPr lang="en-US" dirty="0">
                        <a:solidFill>
                          <a:schemeClr val="accent1">
                            <a:lumMod val="75000"/>
                          </a:schemeClr>
                        </a:solidFill>
                      </a:endParaRPr>
                    </a:p>
                  </a:txBody>
                  <a:tcPr/>
                </a:tc>
                <a:tc>
                  <a:txBody>
                    <a:bodyPr/>
                    <a:lstStyle/>
                    <a:p>
                      <a:pPr algn="ctr"/>
                      <a:endParaRPr lang="en-US" dirty="0" smtClean="0">
                        <a:solidFill>
                          <a:schemeClr val="accent1">
                            <a:lumMod val="75000"/>
                          </a:schemeClr>
                        </a:solidFill>
                      </a:endParaRPr>
                    </a:p>
                    <a:p>
                      <a:pPr algn="ctr"/>
                      <a:r>
                        <a:rPr lang="en-US" dirty="0" smtClean="0">
                          <a:solidFill>
                            <a:schemeClr val="accent1">
                              <a:lumMod val="75000"/>
                            </a:schemeClr>
                          </a:solidFill>
                        </a:rPr>
                        <a:t>Boxing</a:t>
                      </a:r>
                      <a:endParaRPr lang="en-US" dirty="0">
                        <a:solidFill>
                          <a:schemeClr val="accent1">
                            <a:lumMod val="75000"/>
                          </a:schemeClr>
                        </a:solidFill>
                      </a:endParaRPr>
                    </a:p>
                  </a:txBody>
                  <a:tcPr/>
                </a:tc>
                <a:tc>
                  <a:txBody>
                    <a:bodyPr/>
                    <a:lstStyle/>
                    <a:p>
                      <a:pPr algn="ctr"/>
                      <a:endParaRPr lang="en-US" dirty="0" smtClean="0">
                        <a:solidFill>
                          <a:schemeClr val="accent1">
                            <a:lumMod val="75000"/>
                          </a:schemeClr>
                        </a:solidFill>
                      </a:endParaRPr>
                    </a:p>
                    <a:p>
                      <a:pPr algn="ctr"/>
                      <a:r>
                        <a:rPr lang="en-US" dirty="0" smtClean="0">
                          <a:solidFill>
                            <a:schemeClr val="accent1">
                              <a:lumMod val="75000"/>
                            </a:schemeClr>
                          </a:solidFill>
                        </a:rPr>
                        <a:t>Bowling</a:t>
                      </a:r>
                      <a:endParaRPr lang="en-US" dirty="0">
                        <a:solidFill>
                          <a:schemeClr val="accent1">
                            <a:lumMod val="75000"/>
                          </a:schemeClr>
                        </a:solidFill>
                      </a:endParaRPr>
                    </a:p>
                  </a:txBody>
                  <a:tcPr/>
                </a:tc>
                <a:tc>
                  <a:txBody>
                    <a:bodyPr/>
                    <a:lstStyle/>
                    <a:p>
                      <a:pPr algn="ctr"/>
                      <a:endParaRPr lang="en-US" dirty="0" smtClean="0">
                        <a:solidFill>
                          <a:schemeClr val="accent1">
                            <a:lumMod val="75000"/>
                          </a:schemeClr>
                        </a:solidFill>
                      </a:endParaRPr>
                    </a:p>
                    <a:p>
                      <a:pPr algn="ctr"/>
                      <a:r>
                        <a:rPr lang="en-US" dirty="0" smtClean="0">
                          <a:solidFill>
                            <a:schemeClr val="accent1">
                              <a:lumMod val="75000"/>
                            </a:schemeClr>
                          </a:solidFill>
                        </a:rPr>
                        <a:t>Baseball</a:t>
                      </a:r>
                      <a:endParaRPr lang="en-US" dirty="0">
                        <a:solidFill>
                          <a:schemeClr val="accent1">
                            <a:lumMod val="75000"/>
                          </a:schemeClr>
                        </a:solidFill>
                      </a:endParaRPr>
                    </a:p>
                  </a:txBody>
                  <a:tcPr/>
                </a:tc>
              </a:tr>
              <a:tr h="1092200">
                <a:tc>
                  <a:txBody>
                    <a:bodyPr/>
                    <a:lstStyle/>
                    <a:p>
                      <a:pPr algn="ctr"/>
                      <a:endParaRPr lang="en-US" b="1" dirty="0" smtClean="0">
                        <a:solidFill>
                          <a:schemeClr val="accent1">
                            <a:lumMod val="75000"/>
                          </a:schemeClr>
                        </a:solidFill>
                      </a:endParaRPr>
                    </a:p>
                    <a:p>
                      <a:pPr algn="ctr"/>
                      <a:r>
                        <a:rPr lang="en-US" b="1" dirty="0" smtClean="0">
                          <a:solidFill>
                            <a:schemeClr val="accent1">
                              <a:lumMod val="75000"/>
                            </a:schemeClr>
                          </a:solidFill>
                        </a:rPr>
                        <a:t>Real</a:t>
                      </a:r>
                      <a:r>
                        <a:rPr lang="en-US" b="1" baseline="0" dirty="0" smtClean="0">
                          <a:solidFill>
                            <a:schemeClr val="accent1">
                              <a:lumMod val="75000"/>
                            </a:schemeClr>
                          </a:solidFill>
                        </a:rPr>
                        <a:t> Sport</a:t>
                      </a:r>
                    </a:p>
                    <a:p>
                      <a:pPr algn="ctr"/>
                      <a:r>
                        <a:rPr lang="en-US" sz="1600" b="1" baseline="0" dirty="0" smtClean="0">
                          <a:solidFill>
                            <a:schemeClr val="accent1">
                              <a:lumMod val="75000"/>
                            </a:schemeClr>
                          </a:solidFill>
                        </a:rPr>
                        <a:t>(Calories Burnt</a:t>
                      </a:r>
                    </a:p>
                    <a:p>
                      <a:pPr algn="ctr"/>
                      <a:r>
                        <a:rPr lang="en-US" sz="1600" b="1" baseline="0" dirty="0" smtClean="0">
                          <a:solidFill>
                            <a:schemeClr val="accent1">
                              <a:lumMod val="75000"/>
                            </a:schemeClr>
                          </a:solidFill>
                        </a:rPr>
                        <a:t>Per Minute)</a:t>
                      </a:r>
                      <a:endParaRPr lang="en-US" sz="1600" b="1" dirty="0">
                        <a:solidFill>
                          <a:schemeClr val="accent1">
                            <a:lumMod val="75000"/>
                          </a:schemeClr>
                        </a:solidFill>
                      </a:endParaRPr>
                    </a:p>
                  </a:txBody>
                  <a:tcPr/>
                </a:tc>
                <a:tc>
                  <a:txBody>
                    <a:bodyPr/>
                    <a:lstStyle/>
                    <a:p>
                      <a:endParaRPr lang="en-US" dirty="0" smtClean="0">
                        <a:solidFill>
                          <a:schemeClr val="accent1">
                            <a:lumMod val="50000"/>
                          </a:schemeClr>
                        </a:solidFill>
                      </a:endParaRPr>
                    </a:p>
                    <a:p>
                      <a:pPr algn="ctr"/>
                      <a:r>
                        <a:rPr lang="en-US" dirty="0" smtClean="0">
                          <a:solidFill>
                            <a:schemeClr val="accent1">
                              <a:lumMod val="50000"/>
                            </a:schemeClr>
                          </a:solidFill>
                        </a:rPr>
                        <a:t>8.1</a:t>
                      </a:r>
                    </a:p>
                    <a:p>
                      <a:pPr algn="ctr"/>
                      <a:endParaRPr lang="en-US" dirty="0">
                        <a:solidFill>
                          <a:schemeClr val="accent1">
                            <a:lumMod val="50000"/>
                          </a:schemeClr>
                        </a:solidFill>
                      </a:endParaRPr>
                    </a:p>
                  </a:txBody>
                  <a:tcPr/>
                </a:tc>
                <a:tc>
                  <a:txBody>
                    <a:bodyPr/>
                    <a:lstStyle/>
                    <a:p>
                      <a:endParaRPr lang="en-US" dirty="0" smtClean="0">
                        <a:solidFill>
                          <a:schemeClr val="accent1">
                            <a:lumMod val="50000"/>
                          </a:schemeClr>
                        </a:solidFill>
                      </a:endParaRPr>
                    </a:p>
                    <a:p>
                      <a:pPr algn="ctr"/>
                      <a:r>
                        <a:rPr lang="en-US" dirty="0" smtClean="0">
                          <a:solidFill>
                            <a:schemeClr val="accent1">
                              <a:lumMod val="50000"/>
                            </a:schemeClr>
                          </a:solidFill>
                        </a:rPr>
                        <a:t>10.2</a:t>
                      </a:r>
                      <a:endParaRPr lang="en-US" dirty="0">
                        <a:solidFill>
                          <a:schemeClr val="accent1">
                            <a:lumMod val="50000"/>
                          </a:schemeClr>
                        </a:solidFill>
                      </a:endParaRPr>
                    </a:p>
                  </a:txBody>
                  <a:tcPr/>
                </a:tc>
                <a:tc>
                  <a:txBody>
                    <a:bodyPr/>
                    <a:lstStyle/>
                    <a:p>
                      <a:endParaRPr lang="en-US" dirty="0" smtClean="0">
                        <a:solidFill>
                          <a:schemeClr val="accent1">
                            <a:lumMod val="50000"/>
                          </a:schemeClr>
                        </a:solidFill>
                      </a:endParaRPr>
                    </a:p>
                    <a:p>
                      <a:pPr algn="ctr"/>
                      <a:r>
                        <a:rPr lang="en-US" dirty="0" smtClean="0">
                          <a:solidFill>
                            <a:schemeClr val="accent1">
                              <a:lumMod val="50000"/>
                            </a:schemeClr>
                          </a:solidFill>
                        </a:rPr>
                        <a:t>7.2</a:t>
                      </a:r>
                      <a:endParaRPr lang="en-US" dirty="0">
                        <a:solidFill>
                          <a:schemeClr val="accent1">
                            <a:lumMod val="50000"/>
                          </a:schemeClr>
                        </a:solidFill>
                      </a:endParaRPr>
                    </a:p>
                  </a:txBody>
                  <a:tcPr/>
                </a:tc>
                <a:tc>
                  <a:txBody>
                    <a:bodyPr/>
                    <a:lstStyle/>
                    <a:p>
                      <a:endParaRPr lang="en-US" dirty="0" smtClean="0">
                        <a:solidFill>
                          <a:schemeClr val="accent1">
                            <a:lumMod val="50000"/>
                          </a:schemeClr>
                        </a:solidFill>
                      </a:endParaRPr>
                    </a:p>
                    <a:p>
                      <a:pPr algn="ctr"/>
                      <a:r>
                        <a:rPr lang="en-US" dirty="0" smtClean="0">
                          <a:solidFill>
                            <a:schemeClr val="accent1">
                              <a:lumMod val="50000"/>
                            </a:schemeClr>
                          </a:solidFill>
                        </a:rPr>
                        <a:t>7.3</a:t>
                      </a:r>
                      <a:endParaRPr lang="en-US" dirty="0">
                        <a:solidFill>
                          <a:schemeClr val="accent1">
                            <a:lumMod val="50000"/>
                          </a:schemeClr>
                        </a:solidFill>
                      </a:endParaRPr>
                    </a:p>
                  </a:txBody>
                  <a:tcPr/>
                </a:tc>
              </a:tr>
              <a:tr h="1092200">
                <a:tc>
                  <a:txBody>
                    <a:bodyPr/>
                    <a:lstStyle/>
                    <a:p>
                      <a:endParaRPr lang="en-US" dirty="0" smtClean="0">
                        <a:solidFill>
                          <a:schemeClr val="accent1">
                            <a:lumMod val="75000"/>
                          </a:schemeClr>
                        </a:solidFill>
                      </a:endParaRPr>
                    </a:p>
                    <a:p>
                      <a:pPr algn="ctr"/>
                      <a:r>
                        <a:rPr lang="en-US" b="1" dirty="0" smtClean="0">
                          <a:solidFill>
                            <a:schemeClr val="accent1">
                              <a:lumMod val="75000"/>
                            </a:schemeClr>
                          </a:solidFill>
                        </a:rPr>
                        <a:t>Wii Sport</a:t>
                      </a:r>
                    </a:p>
                    <a:p>
                      <a:pPr algn="ctr"/>
                      <a:r>
                        <a:rPr lang="en-US" b="1" dirty="0" smtClean="0">
                          <a:solidFill>
                            <a:schemeClr val="accent1">
                              <a:lumMod val="75000"/>
                            </a:schemeClr>
                          </a:solidFill>
                        </a:rPr>
                        <a:t>(</a:t>
                      </a:r>
                      <a:r>
                        <a:rPr lang="en-US" sz="1600" b="1" baseline="0" dirty="0" smtClean="0">
                          <a:solidFill>
                            <a:schemeClr val="accent1">
                              <a:lumMod val="75000"/>
                            </a:schemeClr>
                          </a:solidFill>
                        </a:rPr>
                        <a:t>Calories Burnt</a:t>
                      </a:r>
                    </a:p>
                    <a:p>
                      <a:pPr algn="ctr"/>
                      <a:r>
                        <a:rPr lang="en-US" sz="1600" b="1" dirty="0" smtClean="0">
                          <a:solidFill>
                            <a:schemeClr val="accent1">
                              <a:lumMod val="75000"/>
                            </a:schemeClr>
                          </a:solidFill>
                        </a:rPr>
                        <a:t>Per</a:t>
                      </a:r>
                      <a:r>
                        <a:rPr lang="en-US" sz="1600" b="1" baseline="0" dirty="0" smtClean="0">
                          <a:solidFill>
                            <a:schemeClr val="accent1">
                              <a:lumMod val="75000"/>
                            </a:schemeClr>
                          </a:solidFill>
                        </a:rPr>
                        <a:t> Minute)</a:t>
                      </a:r>
                      <a:endParaRPr lang="en-US" sz="1600" b="1" dirty="0">
                        <a:solidFill>
                          <a:schemeClr val="accent1">
                            <a:lumMod val="75000"/>
                          </a:schemeClr>
                        </a:solidFill>
                      </a:endParaRPr>
                    </a:p>
                  </a:txBody>
                  <a:tcPr/>
                </a:tc>
                <a:tc>
                  <a:txBody>
                    <a:bodyPr/>
                    <a:lstStyle/>
                    <a:p>
                      <a:endParaRPr lang="en-US" dirty="0" smtClean="0">
                        <a:solidFill>
                          <a:schemeClr val="accent1">
                            <a:lumMod val="50000"/>
                          </a:schemeClr>
                        </a:solidFill>
                      </a:endParaRPr>
                    </a:p>
                    <a:p>
                      <a:pPr algn="ctr"/>
                      <a:r>
                        <a:rPr lang="en-US" dirty="0" smtClean="0">
                          <a:solidFill>
                            <a:schemeClr val="accent1">
                              <a:lumMod val="50000"/>
                            </a:schemeClr>
                          </a:solidFill>
                        </a:rPr>
                        <a:t>5.3</a:t>
                      </a:r>
                      <a:endParaRPr lang="en-US" dirty="0">
                        <a:solidFill>
                          <a:schemeClr val="accent1">
                            <a:lumMod val="50000"/>
                          </a:schemeClr>
                        </a:solidFill>
                      </a:endParaRPr>
                    </a:p>
                  </a:txBody>
                  <a:tcPr/>
                </a:tc>
                <a:tc>
                  <a:txBody>
                    <a:bodyPr/>
                    <a:lstStyle/>
                    <a:p>
                      <a:endParaRPr lang="en-US" dirty="0" smtClean="0">
                        <a:solidFill>
                          <a:schemeClr val="accent1">
                            <a:lumMod val="50000"/>
                          </a:schemeClr>
                        </a:solidFill>
                      </a:endParaRPr>
                    </a:p>
                    <a:p>
                      <a:pPr algn="ctr"/>
                      <a:r>
                        <a:rPr lang="en-US" dirty="0" smtClean="0">
                          <a:solidFill>
                            <a:schemeClr val="accent1">
                              <a:lumMod val="50000"/>
                            </a:schemeClr>
                          </a:solidFill>
                        </a:rPr>
                        <a:t>7.2</a:t>
                      </a:r>
                      <a:endParaRPr lang="en-US" dirty="0">
                        <a:solidFill>
                          <a:schemeClr val="accent1">
                            <a:lumMod val="50000"/>
                          </a:schemeClr>
                        </a:solidFill>
                      </a:endParaRPr>
                    </a:p>
                  </a:txBody>
                  <a:tcPr/>
                </a:tc>
                <a:tc>
                  <a:txBody>
                    <a:bodyPr/>
                    <a:lstStyle/>
                    <a:p>
                      <a:endParaRPr lang="en-US" dirty="0" smtClean="0">
                        <a:solidFill>
                          <a:schemeClr val="accent1">
                            <a:lumMod val="50000"/>
                          </a:schemeClr>
                        </a:solidFill>
                      </a:endParaRPr>
                    </a:p>
                    <a:p>
                      <a:pPr algn="ctr"/>
                      <a:r>
                        <a:rPr lang="en-US" dirty="0" smtClean="0">
                          <a:solidFill>
                            <a:schemeClr val="accent1">
                              <a:lumMod val="50000"/>
                            </a:schemeClr>
                          </a:solidFill>
                        </a:rPr>
                        <a:t>3.5</a:t>
                      </a:r>
                      <a:endParaRPr lang="en-US" dirty="0">
                        <a:solidFill>
                          <a:schemeClr val="accent1">
                            <a:lumMod val="50000"/>
                          </a:schemeClr>
                        </a:solidFill>
                      </a:endParaRPr>
                    </a:p>
                  </a:txBody>
                  <a:tcPr/>
                </a:tc>
                <a:tc>
                  <a:txBody>
                    <a:bodyPr/>
                    <a:lstStyle/>
                    <a:p>
                      <a:endParaRPr lang="en-US" dirty="0" smtClean="0">
                        <a:solidFill>
                          <a:schemeClr val="accent1">
                            <a:lumMod val="50000"/>
                          </a:schemeClr>
                        </a:solidFill>
                      </a:endParaRPr>
                    </a:p>
                    <a:p>
                      <a:pPr algn="ctr"/>
                      <a:r>
                        <a:rPr lang="en-US" dirty="0" smtClean="0">
                          <a:solidFill>
                            <a:schemeClr val="accent1">
                              <a:lumMod val="50000"/>
                            </a:schemeClr>
                          </a:solidFill>
                        </a:rPr>
                        <a:t>4.5</a:t>
                      </a:r>
                      <a:endParaRPr lang="en-US" dirty="0">
                        <a:solidFill>
                          <a:schemeClr val="accent1">
                            <a:lumMod val="50000"/>
                          </a:schemeClr>
                        </a:solidFill>
                      </a:endParaRPr>
                    </a:p>
                  </a:txBody>
                  <a:tcPr/>
                </a:tc>
              </a:tr>
            </a:tbl>
          </a:graphicData>
        </a:graphic>
      </p:graphicFrame>
      <p:pic>
        <p:nvPicPr>
          <p:cNvPr id="1026" name="Picture 2"/>
          <p:cNvPicPr>
            <a:picLocks noChangeAspect="1" noChangeArrowheads="1"/>
          </p:cNvPicPr>
          <p:nvPr/>
        </p:nvPicPr>
        <p:blipFill>
          <a:blip r:embed="rId2"/>
          <a:srcRect/>
          <a:stretch>
            <a:fillRect/>
          </a:stretch>
        </p:blipFill>
        <p:spPr bwMode="auto">
          <a:xfrm>
            <a:off x="304800" y="5410200"/>
            <a:ext cx="8591550" cy="115252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0"/>
            <a:ext cx="7162800" cy="1600438"/>
          </a:xfrm>
          <a:prstGeom prst="rect">
            <a:avLst/>
          </a:prstGeom>
          <a:noFill/>
        </p:spPr>
        <p:txBody>
          <a:bodyPr wrap="square" rtlCol="0">
            <a:spAutoFit/>
          </a:bodyPr>
          <a:lstStyle/>
          <a:p>
            <a:pPr algn="ctr"/>
            <a:r>
              <a:rPr lang="en-US" sz="8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Wii Sports</a:t>
            </a:r>
          </a:p>
          <a:p>
            <a:endParaRPr lang="en-US" dirty="0"/>
          </a:p>
        </p:txBody>
      </p:sp>
      <p:pic>
        <p:nvPicPr>
          <p:cNvPr id="2050" name="Picture 2"/>
          <p:cNvPicPr>
            <a:picLocks noChangeAspect="1" noChangeArrowheads="1"/>
          </p:cNvPicPr>
          <p:nvPr/>
        </p:nvPicPr>
        <p:blipFill>
          <a:blip r:embed="rId2"/>
          <a:srcRect/>
          <a:stretch>
            <a:fillRect/>
          </a:stretch>
        </p:blipFill>
        <p:spPr bwMode="auto">
          <a:xfrm>
            <a:off x="381000" y="1219200"/>
            <a:ext cx="2067491" cy="1131951"/>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457200" y="2438400"/>
            <a:ext cx="1619250" cy="1450848"/>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a:srcRect/>
          <a:stretch>
            <a:fillRect/>
          </a:stretch>
        </p:blipFill>
        <p:spPr bwMode="auto">
          <a:xfrm>
            <a:off x="457200" y="3962400"/>
            <a:ext cx="2590800" cy="1269492"/>
          </a:xfrm>
          <a:prstGeom prst="rect">
            <a:avLst/>
          </a:prstGeom>
          <a:noFill/>
          <a:ln w="9525">
            <a:noFill/>
            <a:miter lim="800000"/>
            <a:headEnd/>
            <a:tailEnd/>
          </a:ln>
          <a:effectLst/>
        </p:spPr>
      </p:pic>
      <p:pic>
        <p:nvPicPr>
          <p:cNvPr id="2053" name="Picture 5"/>
          <p:cNvPicPr>
            <a:picLocks noChangeAspect="1" noChangeArrowheads="1"/>
          </p:cNvPicPr>
          <p:nvPr/>
        </p:nvPicPr>
        <p:blipFill>
          <a:blip r:embed="rId5"/>
          <a:srcRect/>
          <a:stretch>
            <a:fillRect/>
          </a:stretch>
        </p:blipFill>
        <p:spPr bwMode="auto">
          <a:xfrm>
            <a:off x="457200" y="5334000"/>
            <a:ext cx="1981200" cy="1327404"/>
          </a:xfrm>
          <a:prstGeom prst="rect">
            <a:avLst/>
          </a:prstGeom>
          <a:noFill/>
          <a:ln w="9525">
            <a:noFill/>
            <a:miter lim="800000"/>
            <a:headEnd/>
            <a:tailEnd/>
          </a:ln>
          <a:effectLst/>
        </p:spPr>
      </p:pic>
      <p:sp>
        <p:nvSpPr>
          <p:cNvPr id="9" name="TextBox 8"/>
          <p:cNvSpPr txBox="1"/>
          <p:nvPr/>
        </p:nvSpPr>
        <p:spPr>
          <a:xfrm>
            <a:off x="2667000" y="1447800"/>
            <a:ext cx="2057400" cy="369332"/>
          </a:xfrm>
          <a:prstGeom prst="rect">
            <a:avLst/>
          </a:prstGeom>
          <a:noFill/>
        </p:spPr>
        <p:txBody>
          <a:bodyPr wrap="square" rtlCol="0">
            <a:spAutoFit/>
          </a:bodyPr>
          <a:lstStyle/>
          <a:p>
            <a:r>
              <a:rPr lang="en-US" b="1" dirty="0" smtClean="0">
                <a:solidFill>
                  <a:schemeClr val="accent1">
                    <a:lumMod val="75000"/>
                  </a:schemeClr>
                </a:solidFill>
              </a:rPr>
              <a:t>Baseball</a:t>
            </a:r>
            <a:endParaRPr lang="en-US" b="1" dirty="0">
              <a:solidFill>
                <a:schemeClr val="accent1">
                  <a:lumMod val="75000"/>
                </a:schemeClr>
              </a:solidFill>
            </a:endParaRPr>
          </a:p>
        </p:txBody>
      </p:sp>
      <p:sp>
        <p:nvSpPr>
          <p:cNvPr id="10" name="TextBox 9"/>
          <p:cNvSpPr txBox="1"/>
          <p:nvPr/>
        </p:nvSpPr>
        <p:spPr>
          <a:xfrm>
            <a:off x="2286000" y="2971800"/>
            <a:ext cx="1524000" cy="369332"/>
          </a:xfrm>
          <a:prstGeom prst="rect">
            <a:avLst/>
          </a:prstGeom>
          <a:noFill/>
        </p:spPr>
        <p:txBody>
          <a:bodyPr wrap="square" rtlCol="0">
            <a:spAutoFit/>
          </a:bodyPr>
          <a:lstStyle/>
          <a:p>
            <a:r>
              <a:rPr lang="en-US" b="1" dirty="0" smtClean="0">
                <a:solidFill>
                  <a:schemeClr val="accent1">
                    <a:lumMod val="75000"/>
                  </a:schemeClr>
                </a:solidFill>
              </a:rPr>
              <a:t>Boxing</a:t>
            </a:r>
            <a:endParaRPr lang="en-US" b="1" dirty="0">
              <a:solidFill>
                <a:schemeClr val="accent1">
                  <a:lumMod val="75000"/>
                </a:schemeClr>
              </a:solidFill>
            </a:endParaRPr>
          </a:p>
        </p:txBody>
      </p:sp>
      <p:sp>
        <p:nvSpPr>
          <p:cNvPr id="11" name="TextBox 10"/>
          <p:cNvSpPr txBox="1"/>
          <p:nvPr/>
        </p:nvSpPr>
        <p:spPr>
          <a:xfrm>
            <a:off x="3276600" y="4419600"/>
            <a:ext cx="1600200" cy="369332"/>
          </a:xfrm>
          <a:prstGeom prst="rect">
            <a:avLst/>
          </a:prstGeom>
          <a:noFill/>
        </p:spPr>
        <p:txBody>
          <a:bodyPr wrap="square" rtlCol="0">
            <a:spAutoFit/>
          </a:bodyPr>
          <a:lstStyle/>
          <a:p>
            <a:r>
              <a:rPr lang="en-US" b="1" dirty="0" smtClean="0">
                <a:solidFill>
                  <a:schemeClr val="accent1">
                    <a:lumMod val="75000"/>
                  </a:schemeClr>
                </a:solidFill>
              </a:rPr>
              <a:t>Bowling</a:t>
            </a:r>
            <a:endParaRPr lang="en-US" b="1" dirty="0">
              <a:solidFill>
                <a:schemeClr val="accent1">
                  <a:lumMod val="75000"/>
                </a:schemeClr>
              </a:solidFill>
            </a:endParaRPr>
          </a:p>
        </p:txBody>
      </p:sp>
      <p:sp>
        <p:nvSpPr>
          <p:cNvPr id="12" name="TextBox 11"/>
          <p:cNvSpPr txBox="1"/>
          <p:nvPr/>
        </p:nvSpPr>
        <p:spPr>
          <a:xfrm>
            <a:off x="2743200" y="5867400"/>
            <a:ext cx="1600200" cy="381000"/>
          </a:xfrm>
          <a:prstGeom prst="rect">
            <a:avLst/>
          </a:prstGeom>
          <a:noFill/>
        </p:spPr>
        <p:txBody>
          <a:bodyPr wrap="square" rtlCol="0">
            <a:spAutoFit/>
          </a:bodyPr>
          <a:lstStyle/>
          <a:p>
            <a:r>
              <a:rPr lang="en-US" b="1" dirty="0" smtClean="0">
                <a:solidFill>
                  <a:schemeClr val="accent1">
                    <a:lumMod val="75000"/>
                  </a:schemeClr>
                </a:solidFill>
              </a:rPr>
              <a:t>Golf</a:t>
            </a:r>
            <a:endParaRPr lang="en-US" b="1"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228600"/>
            <a:ext cx="6248400" cy="1323439"/>
          </a:xfrm>
          <a:prstGeom prst="rect">
            <a:avLst/>
          </a:prstGeom>
          <a:noFill/>
        </p:spPr>
        <p:txBody>
          <a:bodyPr wrap="square" rtlCol="0">
            <a:spAutoFit/>
          </a:bodyPr>
          <a:lstStyle/>
          <a:p>
            <a:pPr algn="ctr"/>
            <a:r>
              <a:rPr lang="en-US" sz="8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Wii </a:t>
            </a:r>
            <a:r>
              <a:rPr lang="en-US" sz="8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Fit</a:t>
            </a:r>
            <a:endParaRPr lang="en-US" sz="8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026" name="Picture 2"/>
          <p:cNvPicPr>
            <a:picLocks noChangeAspect="1" noChangeArrowheads="1"/>
          </p:cNvPicPr>
          <p:nvPr/>
        </p:nvPicPr>
        <p:blipFill>
          <a:blip r:embed="rId2"/>
          <a:srcRect/>
          <a:stretch>
            <a:fillRect/>
          </a:stretch>
        </p:blipFill>
        <p:spPr bwMode="auto">
          <a:xfrm>
            <a:off x="381000" y="1066800"/>
            <a:ext cx="1771650" cy="177165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381000" y="2895600"/>
            <a:ext cx="2514600" cy="1414463"/>
          </a:xfrm>
          <a:prstGeom prst="rect">
            <a:avLst/>
          </a:prstGeom>
          <a:noFill/>
          <a:ln w="9525">
            <a:noFill/>
            <a:miter lim="800000"/>
            <a:headEnd/>
            <a:tailEnd/>
          </a:ln>
          <a:effectLst/>
        </p:spPr>
      </p:pic>
      <p:pic>
        <p:nvPicPr>
          <p:cNvPr id="1029" name="Picture 5"/>
          <p:cNvPicPr>
            <a:picLocks noChangeAspect="1" noChangeArrowheads="1"/>
          </p:cNvPicPr>
          <p:nvPr/>
        </p:nvPicPr>
        <p:blipFill>
          <a:blip r:embed="rId4" cstate="print"/>
          <a:srcRect/>
          <a:stretch>
            <a:fillRect/>
          </a:stretch>
        </p:blipFill>
        <p:spPr bwMode="auto">
          <a:xfrm>
            <a:off x="381000" y="4343400"/>
            <a:ext cx="1987229" cy="1119188"/>
          </a:xfrm>
          <a:prstGeom prst="rect">
            <a:avLst/>
          </a:prstGeom>
          <a:noFill/>
          <a:ln w="9525">
            <a:noFill/>
            <a:miter lim="800000"/>
            <a:headEnd/>
            <a:tailEnd/>
          </a:ln>
          <a:effectLst/>
        </p:spPr>
      </p:pic>
      <p:pic>
        <p:nvPicPr>
          <p:cNvPr id="1030" name="Picture 6"/>
          <p:cNvPicPr>
            <a:picLocks noChangeAspect="1" noChangeArrowheads="1"/>
          </p:cNvPicPr>
          <p:nvPr/>
        </p:nvPicPr>
        <p:blipFill>
          <a:blip r:embed="rId5" cstate="print"/>
          <a:srcRect/>
          <a:stretch>
            <a:fillRect/>
          </a:stretch>
        </p:blipFill>
        <p:spPr bwMode="auto">
          <a:xfrm>
            <a:off x="381000" y="5562600"/>
            <a:ext cx="1371600" cy="1196722"/>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TotalTime>
  <Words>264</Words>
  <Application>Microsoft Office PowerPoint</Application>
  <PresentationFormat>On-screen Show (4:3)</PresentationFormat>
  <Paragraphs>56</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Slide 1</vt:lpstr>
      <vt:lpstr>Slide 2</vt:lpstr>
      <vt:lpstr>Slide 3</vt:lpstr>
      <vt:lpstr>Slide 4</vt:lpstr>
      <vt:lpstr>Slide 5</vt:lpstr>
      <vt:lpstr>Slide 6</vt:lpstr>
    </vt:vector>
  </TitlesOfParts>
  <Company>Adelphi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labuser</dc:creator>
  <cp:lastModifiedBy>labuser</cp:lastModifiedBy>
  <cp:revision>9</cp:revision>
  <dcterms:created xsi:type="dcterms:W3CDTF">2009-02-24T19:13:10Z</dcterms:created>
  <dcterms:modified xsi:type="dcterms:W3CDTF">2009-02-26T19:24:36Z</dcterms:modified>
</cp:coreProperties>
</file>