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145"/>
  </p:notesMasterIdLst>
  <p:handoutMasterIdLst>
    <p:handoutMasterId r:id="rId146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352" r:id="rId17"/>
    <p:sldId id="275" r:id="rId18"/>
    <p:sldId id="276" r:id="rId19"/>
    <p:sldId id="277" r:id="rId20"/>
    <p:sldId id="359" r:id="rId21"/>
    <p:sldId id="279" r:id="rId22"/>
    <p:sldId id="280" r:id="rId23"/>
    <p:sldId id="360" r:id="rId24"/>
    <p:sldId id="362" r:id="rId25"/>
    <p:sldId id="363" r:id="rId26"/>
    <p:sldId id="364" r:id="rId27"/>
    <p:sldId id="365" r:id="rId28"/>
    <p:sldId id="429" r:id="rId29"/>
    <p:sldId id="430" r:id="rId30"/>
    <p:sldId id="353" r:id="rId31"/>
    <p:sldId id="282" r:id="rId32"/>
    <p:sldId id="283" r:id="rId33"/>
    <p:sldId id="284" r:id="rId34"/>
    <p:sldId id="285" r:id="rId35"/>
    <p:sldId id="366" r:id="rId36"/>
    <p:sldId id="367" r:id="rId37"/>
    <p:sldId id="369" r:id="rId38"/>
    <p:sldId id="368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286" r:id="rId47"/>
    <p:sldId id="287" r:id="rId48"/>
    <p:sldId id="377" r:id="rId49"/>
    <p:sldId id="379" r:id="rId50"/>
    <p:sldId id="378" r:id="rId51"/>
    <p:sldId id="380" r:id="rId52"/>
    <p:sldId id="381" r:id="rId53"/>
    <p:sldId id="382" r:id="rId54"/>
    <p:sldId id="288" r:id="rId55"/>
    <p:sldId id="289" r:id="rId56"/>
    <p:sldId id="290" r:id="rId57"/>
    <p:sldId id="354" r:id="rId58"/>
    <p:sldId id="292" r:id="rId59"/>
    <p:sldId id="293" r:id="rId60"/>
    <p:sldId id="294" r:id="rId61"/>
    <p:sldId id="295" r:id="rId62"/>
    <p:sldId id="296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297" r:id="rId71"/>
    <p:sldId id="298" r:id="rId72"/>
    <p:sldId id="299" r:id="rId73"/>
    <p:sldId id="301" r:id="rId74"/>
    <p:sldId id="302" r:id="rId75"/>
    <p:sldId id="303" r:id="rId76"/>
    <p:sldId id="355" r:id="rId77"/>
    <p:sldId id="305" r:id="rId78"/>
    <p:sldId id="306" r:id="rId79"/>
    <p:sldId id="307" r:id="rId80"/>
    <p:sldId id="390" r:id="rId81"/>
    <p:sldId id="391" r:id="rId82"/>
    <p:sldId id="392" r:id="rId83"/>
    <p:sldId id="393" r:id="rId84"/>
    <p:sldId id="308" r:id="rId85"/>
    <p:sldId id="356" r:id="rId86"/>
    <p:sldId id="310" r:id="rId87"/>
    <p:sldId id="312" r:id="rId88"/>
    <p:sldId id="313" r:id="rId89"/>
    <p:sldId id="314" r:id="rId90"/>
    <p:sldId id="315" r:id="rId91"/>
    <p:sldId id="394" r:id="rId92"/>
    <p:sldId id="395" r:id="rId93"/>
    <p:sldId id="396" r:id="rId94"/>
    <p:sldId id="397" r:id="rId95"/>
    <p:sldId id="398" r:id="rId96"/>
    <p:sldId id="399" r:id="rId97"/>
    <p:sldId id="400" r:id="rId98"/>
    <p:sldId id="316" r:id="rId99"/>
    <p:sldId id="317" r:id="rId100"/>
    <p:sldId id="318" r:id="rId101"/>
    <p:sldId id="401" r:id="rId102"/>
    <p:sldId id="402" r:id="rId103"/>
    <p:sldId id="403" r:id="rId104"/>
    <p:sldId id="404" r:id="rId105"/>
    <p:sldId id="405" r:id="rId106"/>
    <p:sldId id="406" r:id="rId107"/>
    <p:sldId id="407" r:id="rId108"/>
    <p:sldId id="319" r:id="rId109"/>
    <p:sldId id="320" r:id="rId110"/>
    <p:sldId id="321" r:id="rId111"/>
    <p:sldId id="322" r:id="rId112"/>
    <p:sldId id="357" r:id="rId113"/>
    <p:sldId id="324" r:id="rId114"/>
    <p:sldId id="325" r:id="rId115"/>
    <p:sldId id="326" r:id="rId116"/>
    <p:sldId id="327" r:id="rId117"/>
    <p:sldId id="328" r:id="rId118"/>
    <p:sldId id="329" r:id="rId119"/>
    <p:sldId id="330" r:id="rId120"/>
    <p:sldId id="358" r:id="rId121"/>
    <p:sldId id="332" r:id="rId122"/>
    <p:sldId id="333" r:id="rId123"/>
    <p:sldId id="334" r:id="rId124"/>
    <p:sldId id="335" r:id="rId125"/>
    <p:sldId id="336" r:id="rId126"/>
    <p:sldId id="431" r:id="rId127"/>
    <p:sldId id="432" r:id="rId128"/>
    <p:sldId id="433" r:id="rId129"/>
    <p:sldId id="434" r:id="rId130"/>
    <p:sldId id="435" r:id="rId131"/>
    <p:sldId id="436" r:id="rId132"/>
    <p:sldId id="437" r:id="rId133"/>
    <p:sldId id="438" r:id="rId134"/>
    <p:sldId id="439" r:id="rId135"/>
    <p:sldId id="440" r:id="rId136"/>
    <p:sldId id="441" r:id="rId137"/>
    <p:sldId id="442" r:id="rId138"/>
    <p:sldId id="443" r:id="rId139"/>
    <p:sldId id="444" r:id="rId140"/>
    <p:sldId id="445" r:id="rId141"/>
    <p:sldId id="446" r:id="rId142"/>
    <p:sldId id="447" r:id="rId143"/>
    <p:sldId id="350" r:id="rId1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FF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>
      <p:cViewPr varScale="1">
        <p:scale>
          <a:sx n="124" d="100"/>
          <a:sy n="124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150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notesMaster" Target="notesMasters/notesMaster1.xml"/><Relationship Id="rId146" Type="http://schemas.openxmlformats.org/officeDocument/2006/relationships/handoutMaster" Target="handoutMasters/handoutMaster1.xml"/><Relationship Id="rId147" Type="http://schemas.openxmlformats.org/officeDocument/2006/relationships/presProps" Target="presProps.xml"/><Relationship Id="rId148" Type="http://schemas.openxmlformats.org/officeDocument/2006/relationships/viewProps" Target="viewProps.xml"/><Relationship Id="rId14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5E810-606D-324E-B1FC-665AB30C72D6}" type="datetime1">
              <a:rPr lang="en-US" altLang="x-none"/>
              <a:pPr/>
              <a:t>11/26/16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F41045-1FD9-D74B-B1CE-E84B580B8EB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8C10C1-A446-FC4F-9972-70A6DC2C764C}" type="datetime1">
              <a:rPr lang="en-US" altLang="x-none"/>
              <a:pPr/>
              <a:t>11/26/16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F391F0-FD46-3E49-B106-4234D0D8E48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91F0-FD46-3E49-B106-4234D0D8E486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493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4030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382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044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2D14-E138-D745-9AD6-36B40A0C89D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991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1D2D-261D-5848-8E42-4474DA7A9EB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382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D17CD-B73D-AF48-AEA7-A8FD35418F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785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D5219-0793-704B-8C06-DB82B9E50EB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536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70971-2343-0948-A5D7-79EA9436BD9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7851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69C02-319D-AF46-B89B-973C20F8834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6522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BC1A5-3D39-6344-A033-1F80D8E1C70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53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2128B-D5D8-DD43-B3A9-CD419F28378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71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7808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FDC96-BE4E-984F-AEE2-B860EA2FC77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97731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D4143-CC88-E743-9E2A-DE3B7E8021C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371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98CED-8FBF-F140-AE2B-2331B5FA0F4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438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095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10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650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10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76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239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243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687D44-D61C-524D-BE9B-D6B9CF241EA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7</a:t>
            </a:r>
            <a:br>
              <a:rPr lang="en-US" altLang="x-none"/>
            </a:br>
            <a:r>
              <a:rPr lang="en-US" altLang="x-none"/>
              <a:t>Object-Oriented Design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" y="2057400"/>
            <a:ext cx="2950396" cy="365111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Identifying Classes and Objects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A partial requirements document:</a:t>
            </a:r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Of course, not all nouns will correspond to a class or object in the final solution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454900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The user must be allowed to specify each product by</a:t>
            </a:r>
          </a:p>
          <a:p>
            <a:pPr eaLnBrk="1" hangingPunct="1"/>
            <a:r>
              <a:rPr lang="en-US" altLang="x-none"/>
              <a:t>its primary characteristics, including its name and</a:t>
            </a:r>
          </a:p>
          <a:p>
            <a:pPr eaLnBrk="1" hangingPunct="1"/>
            <a:r>
              <a:rPr lang="en-US" altLang="x-none"/>
              <a:t>product number. If the bar code does not match the</a:t>
            </a:r>
          </a:p>
          <a:p>
            <a:pPr eaLnBrk="1" hangingPunct="1"/>
            <a:r>
              <a:rPr lang="en-US" altLang="x-none"/>
              <a:t>product, then an error should be generated to the</a:t>
            </a:r>
          </a:p>
          <a:p>
            <a:pPr eaLnBrk="1" hangingPunct="1"/>
            <a:r>
              <a:rPr lang="en-US" altLang="x-none"/>
              <a:t>message window and entered into the error log. The</a:t>
            </a:r>
          </a:p>
          <a:p>
            <a:pPr eaLnBrk="1" hangingPunct="1"/>
            <a:r>
              <a:rPr lang="en-US" altLang="x-none"/>
              <a:t>summary report of all transactions must be structured</a:t>
            </a:r>
          </a:p>
          <a:p>
            <a:pPr eaLnBrk="1" hangingPunct="1"/>
            <a:r>
              <a:rPr lang="en-US" altLang="x-none"/>
              <a:t>as specified in section 7.A.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412875" y="2230438"/>
            <a:ext cx="6858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6477000" y="2251075"/>
            <a:ext cx="11430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2362200" y="2590800"/>
            <a:ext cx="19050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6126163" y="2611438"/>
            <a:ext cx="7620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838200" y="2971800"/>
            <a:ext cx="21336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3886200" y="2971800"/>
            <a:ext cx="12192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838200" y="3352800"/>
            <a:ext cx="11430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3089275" y="3352800"/>
            <a:ext cx="7620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838200" y="3733800"/>
            <a:ext cx="23622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6035675" y="3667125"/>
            <a:ext cx="1219200" cy="3810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838200" y="4114800"/>
            <a:ext cx="22098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3775075" y="4079875"/>
            <a:ext cx="1676400" cy="304800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7905" name="Footer Placeholder 1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3" grpId="0" animBg="1"/>
      <p:bldP spid="145414" grpId="0" animBg="1"/>
      <p:bldP spid="145415" grpId="0" animBg="1"/>
      <p:bldP spid="145416" grpId="0" animBg="1"/>
      <p:bldP spid="145417" grpId="0" animBg="1"/>
      <p:bldP spid="145418" grpId="0" animBg="1"/>
      <p:bldP spid="145419" grpId="0" animBg="1"/>
      <p:bldP spid="145420" grpId="0" animBg="1"/>
      <p:bldP spid="145421" grpId="0" animBg="1"/>
      <p:bldP spid="145422" grpId="0" animBg="1"/>
      <p:bldP spid="145423" grpId="0" animBg="1"/>
      <p:bldP spid="14542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ParameterTester.java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effects of passing various types of parameters.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ParameterTester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three variables (one primitive and two objects) to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serve as actual parameters to the changeValues method. Prints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their values before and after calling the method.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ParameterModifier modifier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ParameterModifier();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int a1 = 111;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 a2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Num(222);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 a3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Num(333);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447800"/>
            <a:ext cx="7910513" cy="3078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System.out.println("Before calling changeValues:");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System.out.println("a1\ta2\ta3");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System.out.println(a1 + "\t" + a2 + "\t" + a3 + "\n");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modifier.changeValues(a1, a2, a3);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System.out.println("After calling changeValues:");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System.out.println("a1\ta2\ta3");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System.out.println(a1 + "\t" + a2 + "\t" + a3 + "\n");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447800"/>
            <a:ext cx="7910513" cy="3078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rPr>
              <a:t>continue</a:t>
            </a: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Before calling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changeValues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:");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a1\ta2\ta3");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(a1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+ "\t" + a2 + "\t" + a3 + "\n");</a:t>
            </a:r>
          </a:p>
          <a:p>
            <a:pPr>
              <a:defRPr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modifier.changeValues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(a1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a2, a3);</a:t>
            </a:r>
          </a:p>
          <a:p>
            <a:pPr>
              <a:defRPr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After calling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changeValues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:");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a1\ta2\ta3");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(a1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+ "\t" + a2 + "\t" + a3 + "\n");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08250" y="839788"/>
            <a:ext cx="3816350" cy="44942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Before calling changeValues: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a1	a2	a3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111	222	333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Before changing the values: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f1	f2	f3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111	222	333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After changing the values: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f1	f2	f3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999	888	777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After calling changeValues: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a1	a2	a3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111	888	333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304800"/>
            <a:ext cx="7910513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ParameterModifier.java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effects of changing parameter values.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ParameterModifier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Modifies the parameters, printing their values before and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after making the changes.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changeValues(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f1, Num f2, Num f3)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System.out.println("Before changing the values:");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System.out.println("f1\tf2\tf3");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System.out.println(f1 + "\t" + f2 + "\t" + f3 + "\n");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f1 = 999;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f2.setValue(888);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f3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Num(777);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System.out.println("After changing the values:");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System.out.println("f1\tf2\tf3");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System.out.println(f1 + "\t" + f2 + "\t" + f3 + "\n");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8874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Num.java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single integer as an object.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Num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value;</a:t>
            </a:r>
          </a:p>
          <a:p>
            <a:pPr>
              <a:defRPr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the new Num object, storing an initial value.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Num(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update)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value = update;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143000"/>
            <a:ext cx="7910513" cy="415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the stored value to the newly specified value.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setValue(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update)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value = update;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stored integer value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value + "";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136195" name="Group 10"/>
          <p:cNvGrpSpPr>
            <a:grpSpLocks/>
          </p:cNvGrpSpPr>
          <p:nvPr/>
        </p:nvGrpSpPr>
        <p:grpSpPr bwMode="auto">
          <a:xfrm>
            <a:off x="1524000" y="152400"/>
            <a:ext cx="6172200" cy="6553200"/>
            <a:chOff x="1676401" y="152400"/>
            <a:chExt cx="6172200" cy="6553200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676401" y="152400"/>
              <a:ext cx="6172200" cy="6553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x-none" sz="1400" b="1">
                <a:solidFill>
                  <a:srgbClr val="000000"/>
                </a:solidFill>
                <a:ea typeface="Courier New" charset="0"/>
                <a:cs typeface="Courier New" charset="0"/>
              </a:endParaRPr>
            </a:p>
            <a:p>
              <a:pPr eaLnBrk="1" hangingPunct="1"/>
              <a:endParaRPr lang="en-US" altLang="x-none" sz="1400" b="1">
                <a:solidFill>
                  <a:srgbClr val="000000"/>
                </a:solidFill>
                <a:ea typeface="Courier New" charset="0"/>
                <a:cs typeface="Courier New" charset="0"/>
              </a:endParaRPr>
            </a:p>
            <a:p>
              <a:pPr eaLnBrk="1" hangingPunct="1"/>
              <a:endParaRPr lang="en-US" altLang="x-none" sz="1400" b="1">
                <a:solidFill>
                  <a:srgbClr val="000000"/>
                </a:solidFill>
                <a:ea typeface="Courier New" charset="0"/>
                <a:cs typeface="Courier New" charset="0"/>
              </a:endParaRPr>
            </a:p>
          </p:txBody>
        </p:sp>
        <p:pic>
          <p:nvPicPr>
            <p:cNvPr id="136197" name="Picture 8" descr="fig07_05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45439"/>
              <a:ext cx="5334000" cy="621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Method Overloading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look at one more important method design issue: method overloading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i="1"/>
              <a:t>Method overloading</a:t>
            </a:r>
            <a:r>
              <a:rPr lang="en-US" altLang="x-none"/>
              <a:t> is the process of giving a single method name multiple definitions in a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If a method is overloaded, the method name is not sufficient to determine which method is being called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 i="1"/>
              <a:t>signature</a:t>
            </a:r>
            <a:r>
              <a:rPr lang="en-US" altLang="x-none"/>
              <a:t> of each overloaded method must be unique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signature includes the number, type, and order of the parameters</a:t>
            </a:r>
          </a:p>
        </p:txBody>
      </p:sp>
      <p:sp>
        <p:nvSpPr>
          <p:cNvPr id="1372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Overloading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0509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compiler determines which method is being invoked by analyzing the parameters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838200" y="2386013"/>
            <a:ext cx="36941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</a:rPr>
              <a:t>float tryMe(int x)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   return x + .375;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}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5172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</a:rPr>
              <a:t>float tryMe(int x, float y)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   return x*y;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}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05400" y="3016250"/>
            <a:ext cx="3841750" cy="869950"/>
            <a:chOff x="3216" y="1756"/>
            <a:chExt cx="2420" cy="548"/>
          </a:xfrm>
        </p:grpSpPr>
        <p:sp>
          <p:nvSpPr>
            <p:cNvPr id="138249" name="Text Box 11"/>
            <p:cNvSpPr txBox="1">
              <a:spLocks noChangeArrowheads="1"/>
            </p:cNvSpPr>
            <p:nvPr/>
          </p:nvSpPr>
          <p:spPr bwMode="auto">
            <a:xfrm>
              <a:off x="3216" y="2054"/>
              <a:ext cx="2420" cy="250"/>
            </a:xfrm>
            <a:prstGeom prst="rect">
              <a:avLst/>
            </a:prstGeom>
            <a:solidFill>
              <a:srgbClr val="F5E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 b="1">
                  <a:latin typeface="Courier New" charset="0"/>
                </a:rPr>
                <a:t>result = tryMe(25, 4.32)</a:t>
              </a:r>
            </a:p>
          </p:txBody>
        </p:sp>
        <p:sp>
          <p:nvSpPr>
            <p:cNvPr id="138250" name="Text Box 12"/>
            <p:cNvSpPr txBox="1">
              <a:spLocks noChangeArrowheads="1"/>
            </p:cNvSpPr>
            <p:nvPr/>
          </p:nvSpPr>
          <p:spPr bwMode="auto">
            <a:xfrm>
              <a:off x="3780" y="1756"/>
              <a:ext cx="10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8000"/>
                  </a:solidFill>
                  <a:latin typeface="Verdana" charset="0"/>
                </a:rPr>
                <a:t>Invocation</a:t>
              </a:r>
              <a:endParaRPr lang="en-US" altLang="x-none">
                <a:solidFill>
                  <a:srgbClr val="008000"/>
                </a:solidFill>
                <a:latin typeface="Verdana" charset="0"/>
              </a:endParaRPr>
            </a:p>
          </p:txBody>
        </p:sp>
      </p:grpSp>
      <p:cxnSp>
        <p:nvCxnSpPr>
          <p:cNvPr id="165901" name="AutoShape 13"/>
          <p:cNvCxnSpPr>
            <a:cxnSpLocks noChangeShapeType="1"/>
            <a:stCxn id="138249" idx="2"/>
            <a:endCxn id="165896" idx="3"/>
          </p:cNvCxnSpPr>
          <p:nvPr/>
        </p:nvCxnSpPr>
        <p:spPr bwMode="auto">
          <a:xfrm rot="5400000">
            <a:off x="5935662" y="3960813"/>
            <a:ext cx="1165225" cy="1016000"/>
          </a:xfrm>
          <a:prstGeom prst="bentConnector2">
            <a:avLst/>
          </a:prstGeom>
          <a:noFill/>
          <a:ln w="57150">
            <a:solidFill>
              <a:srgbClr val="DE2C28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248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16589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Method Overloading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altLang="x-none" dirty="0"/>
              <a:t>The</a:t>
            </a:r>
            <a:r>
              <a:rPr lang="en-US" altLang="x-none" dirty="0">
                <a:latin typeface="Courier New" charset="0"/>
              </a:rPr>
              <a:t> </a:t>
            </a:r>
            <a:r>
              <a:rPr lang="en-US" altLang="x-none" dirty="0" err="1">
                <a:latin typeface="Courier New" charset="0"/>
              </a:rPr>
              <a:t>println</a:t>
            </a:r>
            <a:r>
              <a:rPr lang="en-US" altLang="x-none" dirty="0">
                <a:latin typeface="Courier New" charset="0"/>
              </a:rPr>
              <a:t> </a:t>
            </a:r>
            <a:r>
              <a:rPr lang="en-US" altLang="x-none" dirty="0"/>
              <a:t>method is overloaded:</a:t>
            </a:r>
          </a:p>
          <a:p>
            <a:pPr>
              <a:lnSpc>
                <a:spcPct val="90000"/>
              </a:lnSpc>
              <a:spcBef>
                <a:spcPct val="90000"/>
              </a:spcBef>
              <a:buFont typeface="Times" charset="0"/>
              <a:buNone/>
              <a:tabLst>
                <a:tab pos="2292350" algn="l"/>
              </a:tabLst>
            </a:pPr>
            <a:r>
              <a:rPr lang="en-US" altLang="x-none" sz="2400" dirty="0">
                <a:latin typeface="Courier New" charset="0"/>
              </a:rPr>
              <a:t>            </a:t>
            </a:r>
            <a:r>
              <a:rPr lang="en-US" altLang="x-none" sz="2400" b="1" dirty="0" err="1">
                <a:latin typeface="Courier New" charset="0"/>
              </a:rPr>
              <a:t>println</a:t>
            </a:r>
            <a:r>
              <a:rPr lang="en-US" altLang="x-none" sz="2400" b="1" dirty="0">
                <a:latin typeface="Courier New" charset="0"/>
              </a:rPr>
              <a:t>(String s)</a:t>
            </a:r>
          </a:p>
          <a:p>
            <a:pPr>
              <a:lnSpc>
                <a:spcPct val="90000"/>
              </a:lnSpc>
              <a:buFont typeface="Times" charset="0"/>
              <a:buNone/>
              <a:tabLst>
                <a:tab pos="2292350" algn="l"/>
              </a:tabLst>
            </a:pPr>
            <a:r>
              <a:rPr lang="en-US" altLang="x-none" sz="2400" b="1" dirty="0">
                <a:latin typeface="Courier New" charset="0"/>
              </a:rPr>
              <a:t>            </a:t>
            </a:r>
            <a:r>
              <a:rPr lang="en-US" altLang="x-none" sz="2400" b="1" dirty="0" err="1">
                <a:latin typeface="Courier New" charset="0"/>
              </a:rPr>
              <a:t>println</a:t>
            </a:r>
            <a:r>
              <a:rPr lang="en-US" altLang="x-none" sz="2400" b="1" dirty="0">
                <a:latin typeface="Courier New" charset="0"/>
              </a:rPr>
              <a:t>(</a:t>
            </a:r>
            <a:r>
              <a:rPr lang="en-US" altLang="x-none" sz="2400" b="1" dirty="0" err="1">
                <a:latin typeface="Courier New" charset="0"/>
              </a:rPr>
              <a:t>int</a:t>
            </a:r>
            <a:r>
              <a:rPr lang="en-US" altLang="x-none" sz="2400" b="1" dirty="0">
                <a:latin typeface="Courier New" charset="0"/>
              </a:rPr>
              <a:t> </a:t>
            </a:r>
            <a:r>
              <a:rPr lang="en-US" altLang="x-none" sz="2400" b="1" dirty="0" err="1">
                <a:latin typeface="Courier New" charset="0"/>
              </a:rPr>
              <a:t>i</a:t>
            </a:r>
            <a:r>
              <a:rPr lang="en-US" altLang="x-none" sz="2400" b="1" dirty="0">
                <a:latin typeface="Courier New" charset="0"/>
              </a:rPr>
              <a:t>)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Times" charset="0"/>
              <a:buNone/>
              <a:tabLst>
                <a:tab pos="2292350" algn="l"/>
              </a:tabLst>
            </a:pPr>
            <a:r>
              <a:rPr lang="en-US" altLang="x-none" sz="2400" b="1" dirty="0">
                <a:latin typeface="Courier New" charset="0"/>
              </a:rPr>
              <a:t>            </a:t>
            </a:r>
            <a:r>
              <a:rPr lang="en-US" altLang="x-none" sz="2400" b="1" dirty="0" err="1">
                <a:latin typeface="Courier New" charset="0"/>
              </a:rPr>
              <a:t>println</a:t>
            </a:r>
            <a:r>
              <a:rPr lang="en-US" altLang="x-none" sz="2400" b="1" dirty="0">
                <a:latin typeface="Courier New" charset="0"/>
              </a:rPr>
              <a:t>(double d)</a:t>
            </a:r>
          </a:p>
          <a:p>
            <a:pPr>
              <a:lnSpc>
                <a:spcPct val="90000"/>
              </a:lnSpc>
              <a:buFont typeface="Times" charset="0"/>
              <a:buNone/>
              <a:tabLst>
                <a:tab pos="2292350" algn="l"/>
              </a:tabLst>
            </a:pPr>
            <a:r>
              <a:rPr lang="en-US" altLang="x-none" sz="2400" b="1" dirty="0">
                <a:latin typeface="Courier New" charset="0"/>
              </a:rPr>
              <a:t>		</a:t>
            </a:r>
            <a:r>
              <a:rPr lang="en-US" altLang="x-none" dirty="0"/>
              <a:t>and so on...</a:t>
            </a:r>
          </a:p>
          <a:p>
            <a:pPr>
              <a:lnSpc>
                <a:spcPct val="90000"/>
              </a:lnSpc>
              <a:spcBef>
                <a:spcPct val="75000"/>
              </a:spcBef>
              <a:tabLst>
                <a:tab pos="2292350" algn="l"/>
              </a:tabLst>
            </a:pPr>
            <a:r>
              <a:rPr lang="en-US" altLang="x-none" dirty="0"/>
              <a:t>The following lines invoke different versions of the</a:t>
            </a:r>
            <a:r>
              <a:rPr lang="en-US" altLang="x-none" dirty="0">
                <a:latin typeface="Courier New" charset="0"/>
              </a:rPr>
              <a:t> </a:t>
            </a:r>
            <a:r>
              <a:rPr lang="en-US" altLang="x-none" dirty="0" err="1">
                <a:latin typeface="Courier New" charset="0"/>
              </a:rPr>
              <a:t>println</a:t>
            </a:r>
            <a:r>
              <a:rPr lang="en-US" altLang="x-none" dirty="0">
                <a:latin typeface="Courier New" charset="0"/>
              </a:rPr>
              <a:t> </a:t>
            </a:r>
            <a:r>
              <a:rPr lang="en-US" altLang="x-none" dirty="0"/>
              <a:t>method:</a:t>
            </a:r>
          </a:p>
          <a:p>
            <a:pPr>
              <a:lnSpc>
                <a:spcPct val="90000"/>
              </a:lnSpc>
              <a:spcBef>
                <a:spcPct val="90000"/>
              </a:spcBef>
              <a:buFont typeface="Times" charset="0"/>
              <a:buNone/>
              <a:tabLst>
                <a:tab pos="2292350" algn="l"/>
              </a:tabLst>
            </a:pPr>
            <a:r>
              <a:rPr lang="en-US" altLang="x-none" sz="2400" dirty="0">
                <a:latin typeface="Courier New" charset="0"/>
              </a:rPr>
              <a:t>     </a:t>
            </a:r>
            <a:r>
              <a:rPr lang="en-US" altLang="x-none" sz="2400" dirty="0" err="1">
                <a:latin typeface="Courier New" charset="0"/>
              </a:rPr>
              <a:t>System.out.println</a:t>
            </a:r>
            <a:r>
              <a:rPr lang="en-US" altLang="x-none" sz="2400" dirty="0">
                <a:latin typeface="Courier New" charset="0"/>
              </a:rPr>
              <a:t>("The total is:");</a:t>
            </a:r>
          </a:p>
          <a:p>
            <a:pPr>
              <a:lnSpc>
                <a:spcPct val="90000"/>
              </a:lnSpc>
              <a:buFont typeface="Times" charset="0"/>
              <a:buNone/>
              <a:tabLst>
                <a:tab pos="2292350" algn="l"/>
              </a:tabLst>
            </a:pPr>
            <a:r>
              <a:rPr lang="en-US" altLang="x-none" sz="2400" dirty="0">
                <a:latin typeface="Courier New" charset="0"/>
              </a:rPr>
              <a:t>     </a:t>
            </a:r>
            <a:r>
              <a:rPr lang="en-US" altLang="x-none" sz="2400" dirty="0" err="1">
                <a:latin typeface="Courier New" charset="0"/>
              </a:rPr>
              <a:t>System.out.println</a:t>
            </a:r>
            <a:r>
              <a:rPr lang="en-US" altLang="x-none" sz="2400" dirty="0">
                <a:latin typeface="Courier New" charset="0"/>
              </a:rPr>
              <a:t>(total);</a:t>
            </a:r>
            <a:endParaRPr lang="en-US" altLang="x-none" sz="2400" dirty="0"/>
          </a:p>
        </p:txBody>
      </p:sp>
      <p:sp>
        <p:nvSpPr>
          <p:cNvPr id="1392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Identifying Classes and Objects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Remember that a class represents a group (classification) of objects with the same behaviors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Generally, classes that represent objects should be given names that are singular nouns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Examples:  </a:t>
            </a:r>
            <a:r>
              <a:rPr lang="en-US" altLang="x-none">
                <a:latin typeface="Courier New" charset="0"/>
              </a:rPr>
              <a:t>Coin</a:t>
            </a:r>
            <a:r>
              <a:rPr lang="en-US" altLang="x-none"/>
              <a:t>, </a:t>
            </a:r>
            <a:r>
              <a:rPr lang="en-US" altLang="x-none">
                <a:latin typeface="Courier New" charset="0"/>
              </a:rPr>
              <a:t>Student</a:t>
            </a:r>
            <a:r>
              <a:rPr lang="en-US" altLang="x-none"/>
              <a:t>, </a:t>
            </a:r>
            <a:r>
              <a:rPr lang="en-US" altLang="x-none">
                <a:latin typeface="Courier New" charset="0"/>
              </a:rPr>
              <a:t>Message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class represents the concept of one such object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We are free to instantiate as many of each object as needed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Overloading Methods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267200"/>
          </a:xfrm>
          <a:noFill/>
        </p:spPr>
        <p:txBody>
          <a:bodyPr lIns="92075" tIns="46038" rIns="92075" bIns="46038"/>
          <a:lstStyle/>
          <a:p>
            <a:pPr>
              <a:spcBef>
                <a:spcPct val="75000"/>
              </a:spcBef>
            </a:pPr>
            <a:r>
              <a:rPr lang="en-US" altLang="x-none"/>
              <a:t>The return type of the method is </a:t>
            </a:r>
            <a:r>
              <a:rPr lang="en-US" altLang="x-none" u="sng"/>
              <a:t>not</a:t>
            </a:r>
            <a:r>
              <a:rPr lang="en-US" altLang="x-none"/>
              <a:t> part of the signature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That is, overloaded methods cannot differ only by their return type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Constructors can be overloaded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Overloaded constructors provide multiple ways to initialize a new object</a:t>
            </a:r>
          </a:p>
        </p:txBody>
      </p:sp>
      <p:sp>
        <p:nvSpPr>
          <p:cNvPr id="1402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4572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1317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Testing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Testing can mean many different things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certainly includes running a completed program with various inputs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also includes any evaluation performed by human or computer to assess quality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Some evaluations should occur before coding even begins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earlier we find an problem, the easier and cheaper it is to fix</a:t>
            </a:r>
          </a:p>
        </p:txBody>
      </p:sp>
      <p:sp>
        <p:nvSpPr>
          <p:cNvPr id="1423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Testing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goal of testing is to find errors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As we find and fix errors, we raise our confidence that a program will perform as intended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We can never really be sure that all errors have been eliminated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So when do we stop testing?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Conceptual answer:  Never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Cynical answer:  When we run out of time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Better answer:  When we are willing to risk that an undiscovered error still exists</a:t>
            </a:r>
          </a:p>
        </p:txBody>
      </p:sp>
      <p:sp>
        <p:nvSpPr>
          <p:cNvPr id="1433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Reviews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review</a:t>
            </a:r>
            <a:r>
              <a:rPr lang="en-US" altLang="x-none"/>
              <a:t> is a meeting in which several people examine a design document or section of code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is a common and effective form of human-based testing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Presenting a design or code to others: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makes us think more carefully about it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provides an outside perspective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Reviews are sometimes called </a:t>
            </a:r>
            <a:r>
              <a:rPr lang="en-US" altLang="x-none" i="1"/>
              <a:t>inspections</a:t>
            </a:r>
            <a:r>
              <a:rPr lang="en-US" altLang="x-none"/>
              <a:t> or </a:t>
            </a:r>
            <a:r>
              <a:rPr lang="en-US" altLang="x-none" i="1"/>
              <a:t>walkthroughs</a:t>
            </a:r>
          </a:p>
        </p:txBody>
      </p:sp>
      <p:sp>
        <p:nvSpPr>
          <p:cNvPr id="1443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Test Cases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test case</a:t>
            </a:r>
            <a:r>
              <a:rPr lang="en-US" altLang="x-none"/>
              <a:t> is a set of input and user actions, coupled with the expected results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Often test cases are organized formally into </a:t>
            </a:r>
            <a:r>
              <a:rPr lang="en-US" altLang="x-none" i="1"/>
              <a:t>test suites</a:t>
            </a:r>
            <a:r>
              <a:rPr lang="en-US" altLang="x-none"/>
              <a:t> which are stored and reused as needed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medium and large systems, testing must be a carefully managed process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Many organizations have a separate Quality Assurance (QA) department to lead testing efforts</a:t>
            </a:r>
          </a:p>
        </p:txBody>
      </p:sp>
      <p:sp>
        <p:nvSpPr>
          <p:cNvPr id="14541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Defect and Regression Testing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i="1"/>
              <a:t>Defect testing</a:t>
            </a:r>
            <a:r>
              <a:rPr lang="en-US" altLang="x-none"/>
              <a:t> is the execution of test cases to uncover errors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act of fixing an error may introduce new errors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After fixing a set of errors we should perform </a:t>
            </a:r>
            <a:r>
              <a:rPr lang="en-US" altLang="x-none" i="1"/>
              <a:t>regression testing</a:t>
            </a:r>
            <a:r>
              <a:rPr lang="en-US" altLang="x-none"/>
              <a:t> – running previous test suites to ensure new errors haven't been introduced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is not possible to create test cases for all possible input and user actions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Therefore we should design tests to maximize their ability to find problems</a:t>
            </a:r>
          </a:p>
        </p:txBody>
      </p:sp>
      <p:sp>
        <p:nvSpPr>
          <p:cNvPr id="1464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Black-Box Testing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 </a:t>
            </a:r>
            <a:r>
              <a:rPr lang="en-US" altLang="x-none" i="1"/>
              <a:t>black-box testing</a:t>
            </a:r>
            <a:r>
              <a:rPr lang="en-US" altLang="x-none"/>
              <a:t>, test cases are developed without considering the internal logic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They are based on the input and expected output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Input can be organized into </a:t>
            </a:r>
            <a:r>
              <a:rPr lang="en-US" altLang="x-none" i="1"/>
              <a:t>equivalence categories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Two input values in the same equivalence category would produce similar results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Therefore a good test suite will cover all equivalence categories and focus on the boundaries between categories</a:t>
            </a:r>
          </a:p>
        </p:txBody>
      </p:sp>
      <p:sp>
        <p:nvSpPr>
          <p:cNvPr id="1474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White-Box Testing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i="1"/>
              <a:t>White-box testing</a:t>
            </a:r>
            <a:r>
              <a:rPr lang="en-US" altLang="x-none"/>
              <a:t> focuses on the internal structure of the code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goal is to ensure that every path through the code is tested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Paths through the code are governed by any conditional or looping statements in a program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good testing effort will include both black-box and white-box tests</a:t>
            </a:r>
          </a:p>
        </p:txBody>
      </p:sp>
      <p:sp>
        <p:nvSpPr>
          <p:cNvPr id="1484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5181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950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Identifying Classes and Objects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Sometimes it is challenging to decide whether something should be represented as a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should an employee's address be represented as a set of instance variables or as an </a:t>
            </a:r>
            <a:r>
              <a:rPr lang="en-US" altLang="x-none">
                <a:latin typeface="Courier New" charset="0"/>
              </a:rPr>
              <a:t>Address</a:t>
            </a:r>
            <a:r>
              <a:rPr lang="en-US" altLang="x-none"/>
              <a:t>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more you examine the problem and its details the more clear these issues become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When a class becomes too complex, it often should be decomposed into multiple smaller classes to distribute the responsibilities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GUI Design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must remember that the goal of software is to help the user solve the problem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To that end, the GUI designer should: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Know the user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Prevent user errors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Optimize user abilities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Be consistent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discuss each of these in more detail</a:t>
            </a:r>
          </a:p>
        </p:txBody>
      </p:sp>
      <p:sp>
        <p:nvSpPr>
          <p:cNvPr id="1505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Know the User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Knowing the user implies an understanding of: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user's true needs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the user's common activities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the user's level of expertise in the problem domain and in computer processing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should also realize these issues may differ for different users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Remember, to the user, the interface </a:t>
            </a:r>
            <a:r>
              <a:rPr lang="en-US" altLang="x-none" u="sng"/>
              <a:t>is</a:t>
            </a:r>
            <a:r>
              <a:rPr lang="en-US" altLang="x-none"/>
              <a:t> the program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1515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Prevent User Errors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Whenever possible, we should design user interfaces that minimize possible user mistakes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should choose the best GUI components for each task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in a situation where there are only a few valid options, using a menu or radio buttons would be better than an open text field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Error messages should guide the user appropriately</a:t>
            </a:r>
          </a:p>
        </p:txBody>
      </p:sp>
      <p:sp>
        <p:nvSpPr>
          <p:cNvPr id="15258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Optimize User Abilities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Not all users are alike – some may be more familiar with the system than others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Knowledgeable users are sometimes called </a:t>
            </a:r>
            <a:r>
              <a:rPr lang="en-US" altLang="x-none" i="1"/>
              <a:t>power users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should provide multiple ways to accomplish a task whenever reasonable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"wizards" to walk a user through a process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short cuts for power users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Help facilities should be available but not intrusive</a:t>
            </a:r>
          </a:p>
        </p:txBody>
      </p:sp>
      <p:sp>
        <p:nvSpPr>
          <p:cNvPr id="15360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Be Consistent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Consistency is important – users get used to things appearing and working in certain ways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Colors should be used consistently to indicate similar types of information or processing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Screen layout should be consistent from one part of a system to another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error messages should appear in consistent locations</a:t>
            </a:r>
          </a:p>
        </p:txBody>
      </p:sp>
      <p:sp>
        <p:nvSpPr>
          <p:cNvPr id="1546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5715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4950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486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Mouse Events</a:t>
            </a:r>
            <a:endParaRPr lang="en-US" altLang="x-none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14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JavaFX nodes can generate several types of mouse-based events:</a:t>
            </a:r>
            <a:endParaRPr lang="en-US" altLang="x-none" dirty="0"/>
          </a:p>
        </p:txBody>
      </p:sp>
      <p:sp>
        <p:nvSpPr>
          <p:cNvPr id="1546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52290"/>
              </p:ext>
            </p:extLst>
          </p:nvPr>
        </p:nvGraphicFramePr>
        <p:xfrm>
          <a:off x="1295400" y="2286000"/>
          <a:ext cx="7010400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6010"/>
                <a:gridCol w="46443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 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</a:t>
                      </a:r>
                      <a:r>
                        <a:rPr lang="en-US" baseline="0" dirty="0" smtClean="0"/>
                        <a:t> button is pressed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 released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 button is released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 clicked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 button is pressed and released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 entered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 pointer is moved onto a 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 exited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 is moved off of a 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 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</a:t>
                      </a:r>
                      <a:r>
                        <a:rPr lang="en-US" baseline="0" dirty="0" smtClean="0"/>
                        <a:t> is moved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mouse dragged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 is moved while holding the mouse button down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74906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Mouse Events</a:t>
            </a:r>
            <a:endParaRPr lang="en-US" altLang="x-none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altLang="x-none" dirty="0" smtClean="0"/>
              <a:t> object representing the event can be used to obtain the mouse position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There are convenience methods for setting the handler for each type of mouse event (such as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setOnMousePressed</a:t>
            </a:r>
            <a:r>
              <a:rPr lang="en-US" altLang="x-none" dirty="0" smtClean="0"/>
              <a:t>)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ClickDistance.java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546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280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121920"/>
            <a:ext cx="8534400" cy="67403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javafx.scene.input.MouseEvent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ClickDistance.java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handling of a mouse click event.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ClickDistance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Line line;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Shows the distance between the origin (0, 0) and the point where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the mouse is clicked.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line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Line(0, 0, 0, 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Text(150, 30, "Distance: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--");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66405359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534400" cy="3293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line);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300,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Color.LIGHTYELLOW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scene.setOnMouseClicked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processMouseClick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("Click Distance");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64502053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Identifying Classes and Objects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want to define classes with the proper amount of detail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it may be unnecessary to create separate classes for each type of appliance in a house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may be sufficient to define a more general </a:t>
            </a:r>
            <a:r>
              <a:rPr lang="en-US" altLang="x-none">
                <a:latin typeface="Courier New" charset="0"/>
              </a:rPr>
              <a:t>Appliance</a:t>
            </a:r>
            <a:r>
              <a:rPr lang="en-US" altLang="x-none"/>
              <a:t> class with appropriate instance data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all depends on the details of the problem being solved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443329"/>
            <a:ext cx="8534400" cy="45858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Resets the end point of the line to the location of the mouse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click event and updates the distance displayed.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processMouseClick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line.setEndX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line.setEndY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distance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String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distanceStr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String.format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("%.2f", distance);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("Distance: 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distanceStr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98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443329"/>
            <a:ext cx="8534400" cy="45858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Resets the end point of the line to the location of the mouse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click event and updates the distance displayed.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processMouseClick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line.setEndX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line.setEndY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distance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clickY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String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distanceStr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String.format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("%.2f", distance);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("Distance: 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distanceStr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845995"/>
            <a:ext cx="4267200" cy="3566160"/>
            <a:chOff x="2133600" y="838200"/>
            <a:chExt cx="4267200" cy="356616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133600" y="838200"/>
              <a:ext cx="4267200" cy="356616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380" y="1035636"/>
              <a:ext cx="3977640" cy="320200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648200" y="861351"/>
            <a:ext cx="4267200" cy="3566160"/>
            <a:chOff x="4648200" y="861351"/>
            <a:chExt cx="4267200" cy="3566160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648200" y="861351"/>
              <a:ext cx="4267200" cy="356616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0" y="1057131"/>
              <a:ext cx="3977640" cy="320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Mouse Events</a:t>
            </a:r>
            <a:endParaRPr lang="en-US" altLang="x-none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stream of mouse moved or mouse dragged events occur while the mouse is in motion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This essentially allows the program to track the movement in real </a:t>
            </a:r>
            <a:r>
              <a:rPr lang="en-US" altLang="x-none" dirty="0" smtClean="0"/>
              <a:t>time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U</a:t>
            </a:r>
            <a:r>
              <a:rPr lang="en-US" altLang="x-none" dirty="0" smtClean="0"/>
              <a:t>sing the mouse to "draw" a shape into place is called </a:t>
            </a:r>
            <a:r>
              <a:rPr lang="en-US" altLang="x-none" i="1" dirty="0" err="1" smtClean="0"/>
              <a:t>rubberbanding</a:t>
            </a:r>
            <a:endParaRPr lang="en-US" altLang="x-none" i="1" dirty="0" smtClean="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RubberLines.java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546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619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121920"/>
            <a:ext cx="8534400" cy="65836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javafx.scene.input.MouseEvent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RubberLines.java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handling of mouse press and mouse drag events.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RubberLines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 root;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an initially empty scene, waiting for the user to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draw lines with the mouse.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500, 300,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1503848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533400"/>
            <a:ext cx="8534400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scene.setOnMousePressed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scene.setOnMouseDragged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processMouseDrag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("Rubber Lines");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Adds a new line to the scene when the mouse button is pressed.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Line(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currentLine.setStroke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Color.CYAN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currentLine.setStrokeWidth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10513380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75863" y="838200"/>
            <a:ext cx="853440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Updates the end point of the current line as the mouse is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dragged, creating the rubber band effect.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processMouseDrag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currentLine.setEndX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currentLine.setEndY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2588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75863" y="838200"/>
            <a:ext cx="853440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Updates the end point of the current line as the mouse is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dragged, creating the rubber band effect.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processMouseDrag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MouseEvent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currentLine.setEndX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currentLine.setEndY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685800"/>
            <a:ext cx="6817939" cy="4495800"/>
            <a:chOff x="2092324" y="609600"/>
            <a:chExt cx="6817939" cy="44958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092324" y="609600"/>
              <a:ext cx="6817939" cy="4495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838200"/>
              <a:ext cx="6350000" cy="408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8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Key Events</a:t>
            </a:r>
            <a:endParaRPr lang="en-US" altLang="x-none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There are three JavaFX events related to the user typing at the keyboard: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en-US" altLang="x-none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en-US" altLang="x-none" dirty="0" smtClean="0"/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en-US" altLang="x-none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getCode</a:t>
            </a:r>
            <a:r>
              <a:rPr lang="en-US" altLang="x-none" dirty="0" smtClean="0"/>
              <a:t> method of the event object returns a code that represents the key that was pressed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AlienDirection.java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546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85762"/>
              </p:ext>
            </p:extLst>
          </p:nvPr>
        </p:nvGraphicFramePr>
        <p:xfrm>
          <a:off x="1104900" y="2209800"/>
          <a:ext cx="70104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/>
                <a:gridCol w="5067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keyboard key</a:t>
                      </a:r>
                      <a:r>
                        <a:rPr lang="en-US" baseline="0" dirty="0" smtClean="0"/>
                        <a:t> is pressed down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released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keyboard key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is released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typed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keyboard key that generates a character</a:t>
                      </a:r>
                      <a:r>
                        <a:rPr lang="en-US" baseline="0" dirty="0" smtClean="0"/>
                        <a:t> is typed (pressed and released)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6189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622042"/>
            <a:ext cx="8534400" cy="50167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javafx.scene.input.KeyEvent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AlienDirection.java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handling of keyboard events.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AlienDirection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final static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JUMP = 10;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25949857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472440"/>
            <a:ext cx="8534400" cy="53949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an image that can be moved using the arrow keys.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Image alien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alien.png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(alien);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(20);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(20);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200,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scene.setOnKeyPressed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processKeyPress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("Alien Direction");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05246309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Identifying Classes and Objects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Part of identifying the classes we need is the process of </a:t>
            </a:r>
            <a:r>
              <a:rPr lang="en-US" altLang="x-none" i="1"/>
              <a:t>assigning responsibilities</a:t>
            </a:r>
            <a:r>
              <a:rPr lang="en-US" altLang="x-none"/>
              <a:t> to each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Every activity that a program must accomplish must be represented by one or more methods in one or more classes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We generally use verbs for the names of methods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In early stages it is not necessary to determine every method of every class – begin with primary responsibilities and evolve the design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304800"/>
            <a:ext cx="8534400" cy="6035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Modifies the position of the image view when an arrow key is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pressed.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processKeyPress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KeyEvent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event.getCode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UP: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-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DOWN: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+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RIGHT: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+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LEFT: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-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default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do nothing if it's not an arrow key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7139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304800"/>
            <a:ext cx="8534400" cy="6035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Modifies the position of the image view when an arrow key is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pressed.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processKeyPress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KeyEvent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event.getCode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UP: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-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DOWN: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+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RIGHT: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+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LEFT: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imageView.getX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- JUMP);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default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do nothing if it's not an arrow key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157984" y="230124"/>
            <a:ext cx="4700016" cy="2741676"/>
            <a:chOff x="1371601" y="685800"/>
            <a:chExt cx="5486400" cy="32004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371601" y="685800"/>
              <a:ext cx="5486400" cy="32004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1" y="914400"/>
              <a:ext cx="5080000" cy="2819400"/>
            </a:xfrm>
            <a:prstGeom prst="rect">
              <a:avLst/>
            </a:prstGeom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157984" y="3657600"/>
            <a:ext cx="4700016" cy="2741676"/>
            <a:chOff x="1752600" y="3733800"/>
            <a:chExt cx="5486400" cy="3200400"/>
          </a:xfrm>
        </p:grpSpPr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1752600" y="3733800"/>
              <a:ext cx="5486400" cy="32004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00" y="3924300"/>
              <a:ext cx="5080000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7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Chapter 7 has focused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software development activities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the </a:t>
            </a:r>
            <a:r>
              <a:rPr lang="en-US" altLang="x-none" dirty="0"/>
              <a:t>relationships that can exist among classes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 static modifier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writing interfaces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 design of enumerated type classes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method design and method overloading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GUI </a:t>
            </a:r>
            <a:r>
              <a:rPr lang="en-US" altLang="x-none" dirty="0" smtClean="0"/>
              <a:t>design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mouse and keyboard </a:t>
            </a:r>
            <a:r>
              <a:rPr lang="en-US" altLang="x-none" dirty="0" smtClean="0"/>
              <a:t>events</a:t>
            </a: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sp>
        <p:nvSpPr>
          <p:cNvPr id="1894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1828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Static Class Members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 dirty="0"/>
              <a:t>Recall that a static method is one that can be invoked through its class name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For example, the methods of the </a:t>
            </a:r>
            <a:r>
              <a:rPr lang="en-US" altLang="x-none" dirty="0">
                <a:latin typeface="Courier New" charset="0"/>
              </a:rPr>
              <a:t>Math</a:t>
            </a:r>
            <a:r>
              <a:rPr lang="en-US" altLang="x-none" dirty="0"/>
              <a:t> class are static:</a:t>
            </a:r>
          </a:p>
          <a:p>
            <a:pPr algn="ctr">
              <a:spcBef>
                <a:spcPct val="70000"/>
              </a:spcBef>
              <a:buFont typeface="Times" charset="0"/>
              <a:buNone/>
            </a:pPr>
            <a:r>
              <a:rPr lang="en-US" altLang="x-none" sz="2400" dirty="0">
                <a:latin typeface="Courier New" charset="0"/>
              </a:rPr>
              <a:t>result = </a:t>
            </a:r>
            <a:r>
              <a:rPr lang="en-US" altLang="x-none" sz="2400" dirty="0" err="1">
                <a:latin typeface="Courier New" charset="0"/>
              </a:rPr>
              <a:t>Math.sqrt</a:t>
            </a:r>
            <a:r>
              <a:rPr lang="en-US" altLang="x-none" sz="2400" dirty="0">
                <a:latin typeface="Courier New" charset="0"/>
              </a:rPr>
              <a:t>(25)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Variables can be static as well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Determining if a method or variable should be static is an important design decision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static Modifier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declare static methods and variables using the </a:t>
            </a:r>
            <a:r>
              <a:rPr lang="en-US" altLang="x-none">
                <a:latin typeface="Courier New" charset="0"/>
              </a:rPr>
              <a:t>static</a:t>
            </a:r>
            <a:r>
              <a:rPr lang="en-US" altLang="x-none"/>
              <a:t> modifier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associates the method or variable with the class rather than with an object of that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Static methods are sometimes called </a:t>
            </a:r>
            <a:r>
              <a:rPr lang="en-US" altLang="x-none" i="1"/>
              <a:t>class methods</a:t>
            </a:r>
            <a:r>
              <a:rPr lang="en-US" altLang="x-none"/>
              <a:t> and static variables are sometimes called </a:t>
            </a:r>
            <a:r>
              <a:rPr lang="en-US" altLang="x-none" i="1"/>
              <a:t>class variables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carefully consider the implications of each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Static Variables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  <a:noFill/>
        </p:spPr>
        <p:txBody>
          <a:bodyPr lIns="92075" tIns="46038" rIns="92075" bIns="46038"/>
          <a:lstStyle/>
          <a:p>
            <a:pPr>
              <a:spcBef>
                <a:spcPct val="60000"/>
              </a:spcBef>
            </a:pPr>
            <a:r>
              <a:rPr lang="en-US" altLang="x-none"/>
              <a:t>Normally, each object has its own data space, but if a variable is declared as static, only one copy of the variable exists</a:t>
            </a:r>
          </a:p>
          <a:p>
            <a:pPr>
              <a:spcBef>
                <a:spcPct val="60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          private static float price;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Memory space for a static variable is created when the class is first referenced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All objects instantiated from the class share its static variables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Changing the value of a static variable in one object changes it for all others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Static Methods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14800"/>
            <a:ext cx="8686800" cy="1905000"/>
          </a:xfrm>
          <a:noFill/>
        </p:spPr>
        <p:txBody>
          <a:bodyPr lIns="92075" tIns="46038" rIns="92075" bIns="46038"/>
          <a:lstStyle/>
          <a:p>
            <a:pPr>
              <a:spcBef>
                <a:spcPct val="60000"/>
              </a:spcBef>
            </a:pPr>
            <a:r>
              <a:rPr lang="en-US" altLang="x-none"/>
              <a:t>Because it is declared as static,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cube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method can be invoked through the class name:</a:t>
            </a:r>
          </a:p>
          <a:p>
            <a:pPr algn="ctr">
              <a:spcBef>
                <a:spcPct val="6000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value = Helper.cube(4);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524000" y="1371600"/>
            <a:ext cx="5943600" cy="243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class </a:t>
            </a:r>
            <a:r>
              <a:rPr lang="en-US" altLang="x-none" sz="2000" b="1">
                <a:latin typeface="Courier New" charset="0"/>
              </a:rPr>
              <a:t>Helper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static int </a:t>
            </a:r>
            <a:r>
              <a:rPr lang="en-US" altLang="x-none" sz="2000" b="1">
                <a:latin typeface="Courier New" charset="0"/>
              </a:rPr>
              <a:t>cube(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int </a:t>
            </a:r>
            <a:r>
              <a:rPr lang="en-US" altLang="x-none" sz="2000" b="1">
                <a:latin typeface="Courier New" charset="0"/>
              </a:rPr>
              <a:t>num)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return </a:t>
            </a:r>
            <a:r>
              <a:rPr lang="en-US" altLang="x-none" sz="2000" b="1">
                <a:latin typeface="Courier New" charset="0"/>
              </a:rPr>
              <a:t>num * num * num;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}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Object-Oriented Design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 sz="2400" dirty="0"/>
              <a:t>Now we can extend our discussion of the design of classes and objects</a:t>
            </a:r>
          </a:p>
          <a:p>
            <a:pPr>
              <a:spcBef>
                <a:spcPct val="70000"/>
              </a:spcBef>
            </a:pPr>
            <a:r>
              <a:rPr lang="en-US" altLang="x-none" sz="2400" dirty="0"/>
              <a:t>Chapter 7 focuses on:</a:t>
            </a:r>
          </a:p>
          <a:p>
            <a:pPr lvl="1">
              <a:spcBef>
                <a:spcPct val="70000"/>
              </a:spcBef>
            </a:pPr>
            <a:r>
              <a:rPr lang="en-US" altLang="x-none" sz="2000" dirty="0"/>
              <a:t>software development activities</a:t>
            </a:r>
          </a:p>
          <a:p>
            <a:pPr lvl="1"/>
            <a:r>
              <a:rPr lang="en-US" altLang="x-none" sz="2000" dirty="0" smtClean="0"/>
              <a:t>the </a:t>
            </a:r>
            <a:r>
              <a:rPr lang="en-US" altLang="x-none" sz="2000" dirty="0"/>
              <a:t>relationships that can exist among classes</a:t>
            </a:r>
          </a:p>
          <a:p>
            <a:pPr lvl="1"/>
            <a:r>
              <a:rPr lang="en-US" altLang="x-none" sz="2000" dirty="0"/>
              <a:t>the static modifier</a:t>
            </a:r>
          </a:p>
          <a:p>
            <a:pPr lvl="1"/>
            <a:r>
              <a:rPr lang="en-US" altLang="x-none" sz="2000" dirty="0"/>
              <a:t>writing interfaces</a:t>
            </a:r>
          </a:p>
          <a:p>
            <a:pPr lvl="1"/>
            <a:r>
              <a:rPr lang="en-US" altLang="x-none" sz="2000" dirty="0"/>
              <a:t>the design of enumerated type classes</a:t>
            </a:r>
          </a:p>
          <a:p>
            <a:pPr lvl="1"/>
            <a:r>
              <a:rPr lang="en-US" altLang="x-none" sz="2000" dirty="0"/>
              <a:t>method design and method overloading</a:t>
            </a:r>
          </a:p>
          <a:p>
            <a:pPr lvl="1"/>
            <a:r>
              <a:rPr lang="en-US" altLang="x-none" sz="2000" dirty="0"/>
              <a:t>GUI </a:t>
            </a:r>
            <a:r>
              <a:rPr lang="en-US" altLang="x-none" sz="2000" dirty="0" smtClean="0"/>
              <a:t>design</a:t>
            </a:r>
          </a:p>
          <a:p>
            <a:pPr lvl="1"/>
            <a:r>
              <a:rPr lang="en-US" altLang="x-none" sz="2000" dirty="0" smtClean="0"/>
              <a:t>mouse and keyboard events</a:t>
            </a:r>
            <a:endParaRPr lang="en-US" altLang="x-none" sz="2000" dirty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Static Class Members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order of the modifiers can be interchanged, but by convention visibility modifiers come first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Recall that the </a:t>
            </a:r>
            <a:r>
              <a:rPr lang="en-US" altLang="x-none">
                <a:latin typeface="Courier New" charset="0"/>
              </a:rPr>
              <a:t>main</a:t>
            </a:r>
            <a:r>
              <a:rPr lang="en-US" altLang="x-none"/>
              <a:t> method is static – it is invoked by the Java interpreter without creating an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Static methods cannot reference instance variables because instance variables don't exist until an object exists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However, a static method can reference static variables or local variables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Static Class Members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Static methods and static variables often work together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The following example keeps track of how many </a:t>
            </a:r>
            <a:r>
              <a:rPr lang="en-US" altLang="x-none">
                <a:latin typeface="Courier New" charset="0"/>
              </a:rPr>
              <a:t>Slogan</a:t>
            </a:r>
            <a:r>
              <a:rPr lang="en-US" altLang="x-none"/>
              <a:t> objects have been created using a static variable, and makes that information available using a static method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SloganCounter.java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Slogan.java 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609600" y="5334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SloganCounter.java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the static modifier.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SloganCounter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several Slogan objects and prints the number of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objects that were created.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Slogan obj;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obj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Slogan("Remember the Alamo.");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System.out.println(obj);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obj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Slogan("Don't Worry. Be Happy.");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System.out.println(obj);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09600" y="1292225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obj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Slogan("Live Free or Die.");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System.out.println(obj);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obj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Slogan("Talk is Cheap.");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System.out.println(obj);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obj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Slogan("Write Once, Run Anywhere.");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System.out.println(obj);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System.out.println("Slogans created: " + Slogan.getCount());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609600" y="1292225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obj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Slogan("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Live Free or Die.");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obj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obj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Slogan("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Talk is Cheap.");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obj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obj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Slogan("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Write Once, Run Anywhere.");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obj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("Slogans created: "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Slogan.getCount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87650" y="1143000"/>
            <a:ext cx="3460750" cy="2524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Remember the Alamo.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Don't Worry. Be Happy.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Live Free or Die.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Talk is Cheap.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Write Once, Run Anywhere.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Slogans created: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09600" y="7620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Slogan.java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single slogan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Slogan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phrase;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static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count = 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the slogan and counts the number of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instances created.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Slogan(String str)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phrase = str;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count++;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609600" y="10398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this slogan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phrase;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number of instances of this class that have been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getCount()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count;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 dirty="0"/>
              <a:t>Why can't a static method </a:t>
            </a:r>
            <a:r>
              <a:rPr lang="en-US" altLang="x-none" sz="2800" dirty="0" smtClean="0"/>
              <a:t>refer to an </a:t>
            </a:r>
            <a:r>
              <a:rPr lang="en-US" altLang="x-none" sz="2800" dirty="0"/>
              <a:t>instance variable?</a:t>
            </a:r>
          </a:p>
          <a:p>
            <a:pPr eaLnBrk="1" hangingPunct="1"/>
            <a:endParaRPr lang="en-US" altLang="x-none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 dirty="0"/>
              <a:t>Why can't a static method </a:t>
            </a:r>
            <a:r>
              <a:rPr lang="en-US" altLang="x-none" sz="2800" dirty="0" smtClean="0"/>
              <a:t>refer to an </a:t>
            </a:r>
            <a:r>
              <a:rPr lang="en-US" altLang="x-none" sz="2800" dirty="0"/>
              <a:t>instance variable?</a:t>
            </a:r>
          </a:p>
          <a:p>
            <a:pPr eaLnBrk="1" hangingPunct="1"/>
            <a:endParaRPr lang="en-US" altLang="x-none" sz="2800" dirty="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782638" y="2362200"/>
            <a:ext cx="756126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Because instance data is created only when an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object is created.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You don't need an object to execute a static method.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And even if you had an object, which object's instance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data would be referenced? (remember, the method is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invoked through the class name)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2362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5734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Static </a:t>
            </a:r>
            <a:r>
              <a:rPr lang="en-US" altLang="x-none" b="1" dirty="0"/>
              <a:t>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</a:t>
            </a:r>
            <a:r>
              <a:rPr lang="en-US" altLang="x-none" b="1" dirty="0" smtClean="0"/>
              <a:t>Design and Overloading</a:t>
            </a:r>
            <a:endParaRPr lang="en-US" altLang="x-none" b="1" dirty="0"/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</a:t>
            </a:r>
            <a:r>
              <a:rPr lang="en-US" altLang="x-none" b="1" dirty="0" smtClean="0"/>
              <a:t>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Mouse and Keyboard Events</a:t>
            </a:r>
            <a:endParaRPr lang="en-US" altLang="x-none" b="1" dirty="0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12969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Relationships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Classes in a software system can have various types of relationships to each 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Three of the most common relationships: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Dependency: A </a:t>
            </a:r>
            <a:r>
              <a:rPr lang="en-US" altLang="x-none" i="1"/>
              <a:t>uses</a:t>
            </a:r>
            <a:r>
              <a:rPr lang="en-US" altLang="x-none"/>
              <a:t> B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Aggregation: A </a:t>
            </a:r>
            <a:r>
              <a:rPr lang="en-US" altLang="x-none" i="1"/>
              <a:t>has-a</a:t>
            </a:r>
            <a:r>
              <a:rPr lang="en-US" altLang="x-none"/>
              <a:t> B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Inheritance: A </a:t>
            </a:r>
            <a:r>
              <a:rPr lang="en-US" altLang="x-none" i="1"/>
              <a:t>is-a</a:t>
            </a:r>
            <a:r>
              <a:rPr lang="en-US" altLang="x-none"/>
              <a:t> B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discuss dependency and aggregation further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Inheritance is discussed in detail in Chapter 9</a:t>
            </a:r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Dependency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dependency</a:t>
            </a:r>
            <a:r>
              <a:rPr lang="en-US" altLang="x-none"/>
              <a:t> exists when one class relies on another in some way, usually by invoking the methods of the 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We've seen dependencies in many previous examples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don't want numerous or complex dependencies among classes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Nor do we want complex classes that don't depend on others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good design strikes the right balance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Dependency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Some dependencies occur between objects of the same class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A method of the class may accept an object of the same class as a parameter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dirty="0"/>
              <a:t>For example, the </a:t>
            </a:r>
            <a:r>
              <a:rPr lang="en-US" altLang="x-none" dirty="0" err="1">
                <a:latin typeface="Courier New" charset="0"/>
              </a:rPr>
              <a:t>concat</a:t>
            </a:r>
            <a:r>
              <a:rPr lang="en-US" altLang="x-none" dirty="0"/>
              <a:t> method of the </a:t>
            </a:r>
            <a:r>
              <a:rPr lang="en-US" altLang="x-none" dirty="0">
                <a:latin typeface="Courier New" charset="0"/>
              </a:rPr>
              <a:t>String</a:t>
            </a:r>
            <a:r>
              <a:rPr lang="en-US" altLang="x-none" dirty="0"/>
              <a:t> class takes as a parameter another </a:t>
            </a:r>
            <a:r>
              <a:rPr lang="en-US" altLang="x-none" dirty="0">
                <a:latin typeface="Courier New" charset="0"/>
              </a:rPr>
              <a:t>String</a:t>
            </a:r>
            <a:r>
              <a:rPr lang="en-US" altLang="x-none" dirty="0"/>
              <a:t> object</a:t>
            </a:r>
          </a:p>
          <a:p>
            <a:pPr algn="ctr">
              <a:lnSpc>
                <a:spcPct val="90000"/>
              </a:lnSpc>
              <a:spcBef>
                <a:spcPct val="75000"/>
              </a:spcBef>
              <a:buFont typeface="Times" charset="0"/>
              <a:buNone/>
            </a:pPr>
            <a:r>
              <a:rPr lang="en-US" altLang="x-none" sz="2400" dirty="0">
                <a:latin typeface="Courier New" charset="0"/>
              </a:rPr>
              <a:t>str3 = str1.concat(str2);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Dependency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following example defines a class called </a:t>
            </a:r>
            <a:r>
              <a:rPr lang="en-US" altLang="x-none">
                <a:latin typeface="Courier New" charset="0"/>
              </a:rPr>
              <a:t>RationalNumber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rational number is a value that can be represented as the ratio of two integers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Several methods of the </a:t>
            </a:r>
            <a:r>
              <a:rPr lang="en-US" altLang="x-none">
                <a:latin typeface="Courier New" charset="0"/>
              </a:rPr>
              <a:t>RationalNumber</a:t>
            </a:r>
            <a:r>
              <a:rPr lang="en-US" altLang="x-none"/>
              <a:t> class accept another </a:t>
            </a:r>
            <a:r>
              <a:rPr lang="en-US" altLang="x-none">
                <a:latin typeface="Courier New" charset="0"/>
              </a:rPr>
              <a:t>RationalNumber</a:t>
            </a:r>
            <a:r>
              <a:rPr lang="en-US" altLang="x-none"/>
              <a:t> object as a parameter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RationalTester.java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RationalNumber.java 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7620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RationalTester.java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Driver to exercise the use of multiple Rational objects.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RationalTester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some rational number objects and performs various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operations on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RationalNumber r1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RationalNumber(6, 8);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RationalNumber r2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RationalNumber(1, 3);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RationalNumber r3, r4, r5, r6, r7;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System.out.println("First rational number: " + r1);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System.out.println("Second rational number: " + r2);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609600" y="762000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(r1.isLike(r2))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System.out.println("r1 and r2 are equal.");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System.out.println("r1 and r2 are NOT equal.");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r3 = r1.reciprocal();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System.out.println("The reciprocal of r1 is: " + r3);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r4 = r1.add(r2);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r5 = r1.subtract(r2);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r6 = r1.multiply(r2);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r7 = r1.divide(r2);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System.out.println("r1 + r2: " + r4);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System.out.println("r1 - r2: " + r5);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System.out.println("r1 * r2: " + r6);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System.out.println("r1 / r2: " + r7);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609600" y="762000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(r1.isLike(r2))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r1 and r2 are equal.");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r1 and r2 are NOT equal.");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r3 = r1.reciprocal();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The reciprocal of r1 is: " + r3);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r4 = r1.add(r2);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r5 = r1.subtract(r2);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r6 = r1.multiply(r2);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r7 = r1.divide(r2);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("r1 + r2: " + r4);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("r1 - r2: " + r5);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("r1 * r2: " + r6);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("r1 / r2: " + r7);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87650" y="685800"/>
            <a:ext cx="3816350" cy="2770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First rational number: 3/4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Second rational number: 1/3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r1 and r2 are NOT equal.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reciprocal of r1 is: 4/3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r1 + r2: 13/12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r1 - r2: 5/12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r1 * r2: 1/4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r1 / r2: 9/4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609600" y="306388"/>
            <a:ext cx="7910513" cy="609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RationalNumber.java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one rational number with a numerator and denominator.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numerator, denominator;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the rational number by ensuring a nonzero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denominator and making only the numerator signed.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numer,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denom)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(denom == 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denom = 1;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Make the numerator "store" the sign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(denom &lt; 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numer = numer * -1;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denom = denom * -1;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609600" y="5334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numerator = numer;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denominator = denom;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reduce();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numerator of this rational number.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getNumerator()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numerator;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denominator of this rational number.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getDenominator()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denominator;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609600" y="5334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reciprocal of this rational number.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 reciprocal()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RationalNumber(denominator, numerator);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Adds this rational number to the one passed as a parameter.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 common denominator is found by multiplying the individual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denominators.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RationalNumber add(RationalNumber op2)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commonDenominator = denominator * op2.getDenominator();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numerator1 = numerator * op2.getDenominator();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numerator2 = op2.getNumerator() * denominator;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sum = numerator1 + numerator2;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RationalNumber(sum, commonDenominator);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Program Development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006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The creation of software involves four basic activities: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establishing the requirements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creating a design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implementing the code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testing the implementation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These activities are not strictly linear – they overlap and interact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609600" y="180975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Subtracts the rational number passed as a parameter from this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rational number.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 subtract(RationalNumber op2)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commonDenominator = denominator * op2.getDenominator();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numerator1 = numerator * op2.getDenominator();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numerator2 = op2.getNumerator() * denominator;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difference = numerator1 - numerator2;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RationalNumber(difference, commonDenominator);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Multiplies this rational number by the one passed as a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parameter.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RationalNumber multiply(RationalNumber op2)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numer = numerator * op2.getNumerator();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denom = denominator * op2.getDenominator();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RationalNumber(numer, denom);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609600" y="6223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Divides this rational number by the one passed as a parameter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by multiplying by the reciprocal of the second rational.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RationalNumber divide(RationalNumber op2)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multiply(op2.reciprocal());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Determines if this rational number is equal to the one passed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as a parameter. Assumes they are both reduced.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boolean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isLike(RationalNumber op2)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 numerator == op2.getNumerator() &amp;&amp;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denominator == op2.getDenominator() 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this rational number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(numerator == 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result = "0";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(denominator == 1)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result = numerator + "";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result = numerator + "/" + denominator;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609600" y="10271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Reduces this rational number by dividing both the numerator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and the denominator by their greatest common divisor.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reduce()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(numerator != 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common = gcd(Math.abs(numerator), denominator);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numerator = numerator / common;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denominator = denominator / common;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609600" y="1089025"/>
            <a:ext cx="7910513" cy="394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Computes and returns the greatest common divisor of the two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positive parameters. Uses Euclid's algorithm.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gcd(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num1,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num2)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(num1 != num2)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(num1 &gt; num2)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num1 = num1 - num2;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num2 = num2 - num1;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num1;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Aggregation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x-none"/>
              <a:t>An </a:t>
            </a:r>
            <a:r>
              <a:rPr lang="en-US" altLang="x-none" i="1"/>
              <a:t>aggregate </a:t>
            </a:r>
            <a:r>
              <a:rPr lang="en-US" altLang="x-none"/>
              <a:t>is an object that is made up of other objects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Therefore aggregation is a </a:t>
            </a:r>
            <a:r>
              <a:rPr lang="en-US" altLang="x-none" i="1"/>
              <a:t>has-a </a:t>
            </a:r>
            <a:r>
              <a:rPr lang="en-US" altLang="x-none"/>
              <a:t>relationship</a:t>
            </a:r>
          </a:p>
          <a:p>
            <a:pPr lvl="1">
              <a:spcBef>
                <a:spcPct val="50000"/>
              </a:spcBef>
            </a:pPr>
            <a:r>
              <a:rPr lang="en-US" altLang="x-none" sz="2800"/>
              <a:t>A car </a:t>
            </a:r>
            <a:r>
              <a:rPr lang="en-US" altLang="x-none" sz="2800" i="1"/>
              <a:t>has a</a:t>
            </a:r>
            <a:r>
              <a:rPr lang="en-US" altLang="x-none" sz="2800"/>
              <a:t> chassis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An aggregate object contains references to other objects as instance data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This is a special kind of dependency; the aggregate relies on the objects that compose it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Aggregation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In the following example, a </a:t>
            </a:r>
            <a:r>
              <a:rPr lang="en-US" altLang="x-none">
                <a:latin typeface="Courier New" charset="0"/>
              </a:rPr>
              <a:t>Student</a:t>
            </a:r>
            <a:r>
              <a:rPr lang="en-US" altLang="x-none"/>
              <a:t> object is composed, in part, of </a:t>
            </a:r>
            <a:r>
              <a:rPr lang="en-US" altLang="x-none">
                <a:latin typeface="Courier New" charset="0"/>
              </a:rPr>
              <a:t>Address</a:t>
            </a:r>
            <a:r>
              <a:rPr lang="en-US" altLang="x-none"/>
              <a:t> objects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altLang="x-none"/>
              <a:t>A student has an address (in fact each student has two addresses)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StudentBody.java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Student.java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Address.java </a:t>
            </a: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609600" y="306388"/>
            <a:ext cx="7910513" cy="631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StudentBody.java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aggregate class.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StudentBody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some Address and Student objects and prints them.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Address school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Address("800 Lancaster Ave.", "Villanova",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      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PA", 19085);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Address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Address("21 Jump Street", "Lynchburg",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     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VA", 24551);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Student john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Student("John", "Smith",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school);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Address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Address("123 Main Street", "Euclid", "OH",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     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44132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Student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marsha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Student("Marsha", "Jones",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school);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(john);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marsha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609600" y="306388"/>
            <a:ext cx="7910513" cy="631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StudentBody.java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aggregate class.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StudentBody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some Address and Student objects and prints them.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Address school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Address("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800 Lancaster Ave.", "Villanova",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      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PA", 19085);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Address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Address("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21 Jump Street", "Lynchburg",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     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VA", 24551);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Student john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Student("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John", "Smith",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school);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Address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Address("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123 Main Street", "Euclid", "OH",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     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44132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Student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marsha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Student("Marsha", "Jones",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mHome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school);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(john);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marsha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48000" y="228600"/>
            <a:ext cx="2844800" cy="4494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John Smith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Home Address: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21 Jump Street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Lynchburg, VA  24551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School Address: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800 Lancaster Ave.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Villanova, PA  19085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Marsha Jones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Home Address: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123 Main Street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Euclid, OH  44132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School Address: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800 Lancaster Ave.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Villanova, PA  19085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Student.java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college student.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Student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firstName, lastName;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 homeAddress, schoolAddress;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student with the specified values.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Student(String first, String last, Address home,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Address school)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firstName = first;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lastName = last;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homeAddress = home;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schoolAddress = school;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Requirements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  <a:noFill/>
        </p:spPr>
        <p:txBody>
          <a:bodyPr lIns="92075" tIns="46038" rIns="92075" bIns="46038"/>
          <a:lstStyle/>
          <a:p>
            <a:pPr>
              <a:spcBef>
                <a:spcPct val="75000"/>
              </a:spcBef>
            </a:pPr>
            <a:r>
              <a:rPr lang="en-US" altLang="x-none" i="1"/>
              <a:t>Software requirements</a:t>
            </a:r>
            <a:r>
              <a:rPr lang="en-US" altLang="x-none"/>
              <a:t> specify the tasks that a program must accomplish</a:t>
            </a:r>
          </a:p>
          <a:p>
            <a:pPr lvl="1">
              <a:spcBef>
                <a:spcPct val="75000"/>
              </a:spcBef>
            </a:pPr>
            <a:r>
              <a:rPr lang="en-US" altLang="x-none" u="sng"/>
              <a:t>what</a:t>
            </a:r>
            <a:r>
              <a:rPr lang="en-US" altLang="x-none"/>
              <a:t> to do, not how to do it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Often an initial set of requirements is provided, but they should be critiqued and expanded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It is difficult to establish detailed, unambiguous, and complete requirements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Careful attention to the requirements can save significant time and expense in the overall project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609600" y="1089025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string description of this Student object.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result;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result = firstName + " " + lastName + "\n";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result += "Home Address:\n" + homeAddress + "\n";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result += "School Address:\n" + schoolAddress;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Address.java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street address.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streetAddress, city, state;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long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zipCode;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address with the specified data.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Address(String street, String town, String st,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long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zip)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streetAddress = street;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city = town;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state = st;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zipCode = zip;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609600" y="1216025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description of this Address object.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result;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result = streetAddress + "\n";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result += city + ", " + state + "  " + zipCode;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Aggregation in UML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66800" y="1600200"/>
            <a:ext cx="6934200" cy="4038600"/>
            <a:chOff x="928" y="912"/>
            <a:chExt cx="4368" cy="2544"/>
          </a:xfrm>
        </p:grpSpPr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928" y="912"/>
              <a:ext cx="2000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StudentBody</a:t>
              </a: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928" y="1170"/>
              <a:ext cx="2000" cy="192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 sz="2000" b="1">
                <a:latin typeface="Verdana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928" y="1353"/>
              <a:ext cx="2000" cy="297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main (args : String[]) : void</a:t>
              </a: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3504" y="1904"/>
              <a:ext cx="1792" cy="336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toString() : String</a:t>
              </a:r>
            </a:p>
          </p:txBody>
        </p:sp>
        <p:sp>
          <p:nvSpPr>
            <p:cNvPr id="81929" name="Rectangle 12"/>
            <p:cNvSpPr>
              <a:spLocks noChangeArrowheads="1"/>
            </p:cNvSpPr>
            <p:nvPr/>
          </p:nvSpPr>
          <p:spPr bwMode="auto">
            <a:xfrm>
              <a:off x="3505" y="921"/>
              <a:ext cx="1791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Student</a:t>
              </a:r>
            </a:p>
          </p:txBody>
        </p:sp>
        <p:sp>
          <p:nvSpPr>
            <p:cNvPr id="81930" name="Rectangle 13"/>
            <p:cNvSpPr>
              <a:spLocks noChangeArrowheads="1"/>
            </p:cNvSpPr>
            <p:nvPr/>
          </p:nvSpPr>
          <p:spPr bwMode="auto">
            <a:xfrm>
              <a:off x="3504" y="1176"/>
              <a:ext cx="1792" cy="72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- firstName : String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lastName : String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homeAddress : Address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schoolAddress : Address</a:t>
              </a:r>
            </a:p>
          </p:txBody>
        </p:sp>
        <p:sp>
          <p:nvSpPr>
            <p:cNvPr id="81931" name="Rectangle 14"/>
            <p:cNvSpPr>
              <a:spLocks noChangeArrowheads="1"/>
            </p:cNvSpPr>
            <p:nvPr/>
          </p:nvSpPr>
          <p:spPr bwMode="auto">
            <a:xfrm>
              <a:off x="1280" y="3120"/>
              <a:ext cx="1792" cy="336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toString() : String</a:t>
              </a:r>
            </a:p>
          </p:txBody>
        </p:sp>
        <p:sp>
          <p:nvSpPr>
            <p:cNvPr id="81932" name="Rectangle 15"/>
            <p:cNvSpPr>
              <a:spLocks noChangeArrowheads="1"/>
            </p:cNvSpPr>
            <p:nvPr/>
          </p:nvSpPr>
          <p:spPr bwMode="auto">
            <a:xfrm>
              <a:off x="1280" y="2392"/>
              <a:ext cx="1792" cy="72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- streetAddress : String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city : String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state : String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zipCode : long</a:t>
              </a:r>
            </a:p>
          </p:txBody>
        </p:sp>
        <p:sp>
          <p:nvSpPr>
            <p:cNvPr id="81933" name="Rectangle 18"/>
            <p:cNvSpPr>
              <a:spLocks noChangeArrowheads="1"/>
            </p:cNvSpPr>
            <p:nvPr/>
          </p:nvSpPr>
          <p:spPr bwMode="auto">
            <a:xfrm>
              <a:off x="1280" y="2137"/>
              <a:ext cx="1792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Address</a:t>
              </a:r>
            </a:p>
          </p:txBody>
        </p:sp>
        <p:sp>
          <p:nvSpPr>
            <p:cNvPr id="81934" name="AutoShape 20"/>
            <p:cNvSpPr>
              <a:spLocks noChangeArrowheads="1"/>
            </p:cNvSpPr>
            <p:nvPr/>
          </p:nvSpPr>
          <p:spPr bwMode="auto">
            <a:xfrm>
              <a:off x="4080" y="2256"/>
              <a:ext cx="240" cy="240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cxnSp>
          <p:nvCxnSpPr>
            <p:cNvPr id="81935" name="AutoShape 21"/>
            <p:cNvCxnSpPr>
              <a:cxnSpLocks noChangeShapeType="1"/>
              <a:stCxn id="81934" idx="2"/>
              <a:endCxn id="81932" idx="3"/>
            </p:cNvCxnSpPr>
            <p:nvPr/>
          </p:nvCxnSpPr>
          <p:spPr bwMode="auto">
            <a:xfrm rot="5400000">
              <a:off x="3506" y="2062"/>
              <a:ext cx="260" cy="112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36" name="Line 9"/>
            <p:cNvSpPr>
              <a:spLocks noChangeShapeType="1"/>
            </p:cNvSpPr>
            <p:nvPr/>
          </p:nvSpPr>
          <p:spPr bwMode="auto">
            <a:xfrm>
              <a:off x="2928" y="105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81924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this Reference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066800"/>
            <a:ext cx="89154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this</a:t>
            </a:r>
            <a:r>
              <a:rPr lang="en-US" altLang="x-none"/>
              <a:t> reference allows an object to refer to itself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That is, the </a:t>
            </a:r>
            <a:r>
              <a:rPr lang="en-US" altLang="x-none">
                <a:latin typeface="Courier New" charset="0"/>
              </a:rPr>
              <a:t>this</a:t>
            </a:r>
            <a:r>
              <a:rPr lang="en-US" altLang="x-none"/>
              <a:t> reference, used inside a method, refers to the object through which the method is being executed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Suppose the </a:t>
            </a:r>
            <a:r>
              <a:rPr lang="en-US" altLang="x-none">
                <a:latin typeface="Courier New" charset="0"/>
              </a:rPr>
              <a:t>this</a:t>
            </a:r>
            <a:r>
              <a:rPr lang="en-US" altLang="x-none"/>
              <a:t> reference is used inside a method called </a:t>
            </a:r>
            <a:r>
              <a:rPr lang="en-US" altLang="x-none">
                <a:latin typeface="Courier New" charset="0"/>
              </a:rPr>
              <a:t>tryMe</a:t>
            </a:r>
            <a:r>
              <a:rPr lang="en-US" altLang="x-none"/>
              <a:t>, which is invoked as follows: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obj1.tryMe();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obj2.tryMe();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In the first invocation,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reference refers to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obj1</a:t>
            </a:r>
            <a:r>
              <a:rPr lang="en-US" altLang="x-none"/>
              <a:t>; in the second it refers to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obj2</a:t>
            </a:r>
          </a:p>
        </p:txBody>
      </p:sp>
      <p:sp>
        <p:nvSpPr>
          <p:cNvPr id="82948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this reference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590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this</a:t>
            </a:r>
            <a:r>
              <a:rPr lang="en-US" altLang="x-none"/>
              <a:t> reference can be used to distinguish the instance variables of a class from corresponding method parameters with the same names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constructor of the </a:t>
            </a:r>
            <a:r>
              <a:rPr lang="en-US" altLang="x-none">
                <a:latin typeface="Courier New" charset="0"/>
              </a:rPr>
              <a:t>Account</a:t>
            </a:r>
            <a:r>
              <a:rPr lang="en-US" altLang="x-none"/>
              <a:t> class from Chapter 4 could have been written as follows:</a:t>
            </a:r>
          </a:p>
        </p:txBody>
      </p:sp>
      <p:sp>
        <p:nvSpPr>
          <p:cNvPr id="83972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3663950"/>
            <a:ext cx="7315200" cy="243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</a:t>
            </a:r>
            <a:r>
              <a:rPr lang="en-US" altLang="x-none" sz="2000" b="1">
                <a:latin typeface="Courier New" charset="0"/>
              </a:rPr>
              <a:t>Account(String name,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long </a:t>
            </a:r>
            <a:r>
              <a:rPr lang="en-US" altLang="x-none" sz="2000" b="1">
                <a:latin typeface="Courier New" charset="0"/>
              </a:rPr>
              <a:t>acctNumber, 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         double balance)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this</a:t>
            </a:r>
            <a:r>
              <a:rPr lang="en-US" altLang="x-none" sz="2000" b="1">
                <a:latin typeface="Courier New" charset="0"/>
              </a:rPr>
              <a:t>.name = name;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this</a:t>
            </a:r>
            <a:r>
              <a:rPr lang="en-US" altLang="x-none" sz="2000" b="1">
                <a:latin typeface="Courier New" charset="0"/>
              </a:rPr>
              <a:t>.acctNumber = acctNumber;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this</a:t>
            </a:r>
            <a:r>
              <a:rPr lang="en-US" altLang="x-none" sz="2000" b="1">
                <a:latin typeface="Courier New" charset="0"/>
              </a:rPr>
              <a:t>.balance = balance;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2971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84997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Java </a:t>
            </a:r>
            <a:r>
              <a:rPr lang="en-US" altLang="x-none" i="1"/>
              <a:t>interface</a:t>
            </a:r>
            <a:r>
              <a:rPr lang="en-US" altLang="x-none"/>
              <a:t> is a collection of abstract methods and constants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abstract method</a:t>
            </a:r>
            <a:r>
              <a:rPr lang="en-US" altLang="x-none"/>
              <a:t> is a method header without a method body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abstract method can be declared using the modifier </a:t>
            </a:r>
            <a:r>
              <a:rPr lang="en-US" altLang="x-none">
                <a:latin typeface="Courier New" charset="0"/>
              </a:rPr>
              <a:t>abstract</a:t>
            </a:r>
            <a:r>
              <a:rPr lang="en-US" altLang="x-none"/>
              <a:t>, but because all methods in an interface are abstract, usually it is left off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interface is used to establish a set of methods that a class will implement</a:t>
            </a:r>
          </a:p>
        </p:txBody>
      </p:sp>
      <p:sp>
        <p:nvSpPr>
          <p:cNvPr id="860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87043" name="Footer Placehold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7044" name="TextBox 11"/>
          <p:cNvSpPr txBox="1">
            <a:spLocks noChangeArrowheads="1"/>
          </p:cNvSpPr>
          <p:nvPr/>
        </p:nvSpPr>
        <p:spPr bwMode="auto">
          <a:xfrm>
            <a:off x="762000" y="2292350"/>
            <a:ext cx="7543800" cy="243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interface </a:t>
            </a:r>
            <a:r>
              <a:rPr lang="en-US" altLang="x-none" sz="2000" b="1">
                <a:latin typeface="Courier New" charset="0"/>
              </a:rPr>
              <a:t>Doable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void </a:t>
            </a:r>
            <a:r>
              <a:rPr lang="en-US" altLang="x-none" sz="2000" b="1">
                <a:latin typeface="Courier New" charset="0"/>
              </a:rPr>
              <a:t>doThis();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int </a:t>
            </a:r>
            <a:r>
              <a:rPr lang="en-US" altLang="x-none" sz="2000" b="1">
                <a:latin typeface="Courier New" charset="0"/>
              </a:rPr>
              <a:t>doThat();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void </a:t>
            </a:r>
            <a:r>
              <a:rPr lang="en-US" altLang="x-none" sz="2000" b="1">
                <a:latin typeface="Courier New" charset="0"/>
              </a:rPr>
              <a:t>doThis2(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double </a:t>
            </a:r>
            <a:r>
              <a:rPr lang="en-US" altLang="x-none" sz="2000" b="1">
                <a:latin typeface="Courier New" charset="0"/>
              </a:rPr>
              <a:t>value,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char </a:t>
            </a:r>
            <a:r>
              <a:rPr lang="en-US" altLang="x-none" sz="2000" b="1">
                <a:latin typeface="Courier New" charset="0"/>
              </a:rPr>
              <a:t>ch);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boolean </a:t>
            </a:r>
            <a:r>
              <a:rPr lang="en-US" altLang="x-none" sz="2000" b="1">
                <a:latin typeface="Courier New" charset="0"/>
              </a:rPr>
              <a:t>doTheOther(int num);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14800" y="4343400"/>
            <a:ext cx="3600450" cy="1158875"/>
            <a:chOff x="2942" y="2832"/>
            <a:chExt cx="2268" cy="730"/>
          </a:xfrm>
        </p:grpSpPr>
        <p:sp>
          <p:nvSpPr>
            <p:cNvPr id="87050" name="Text Box 9"/>
            <p:cNvSpPr txBox="1">
              <a:spLocks noChangeArrowheads="1"/>
            </p:cNvSpPr>
            <p:nvPr/>
          </p:nvSpPr>
          <p:spPr bwMode="auto">
            <a:xfrm>
              <a:off x="2942" y="3120"/>
              <a:ext cx="22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</a:rPr>
                <a:t>A semicolon immediately</a:t>
              </a:r>
            </a:p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</a:rPr>
                <a:t>follows each method header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87051" name="Line 10"/>
            <p:cNvSpPr>
              <a:spLocks noChangeShapeType="1"/>
            </p:cNvSpPr>
            <p:nvPr/>
          </p:nvSpPr>
          <p:spPr bwMode="auto">
            <a:xfrm flipV="1">
              <a:off x="4368" y="2832"/>
              <a:ext cx="138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181600" y="1066800"/>
            <a:ext cx="3006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2000" b="1"/>
              <a:t>None of the methods in</a:t>
            </a:r>
          </a:p>
          <a:p>
            <a:pPr algn="ctr" eaLnBrk="1" hangingPunct="1"/>
            <a:r>
              <a:rPr lang="en-US" altLang="x-none" sz="2000" b="1"/>
              <a:t>an interface are given</a:t>
            </a:r>
          </a:p>
          <a:p>
            <a:pPr algn="ctr" eaLnBrk="1" hangingPunct="1"/>
            <a:r>
              <a:rPr lang="en-US" altLang="x-none" sz="2000" b="1"/>
              <a:t>a definition (body)</a:t>
            </a:r>
            <a:endParaRPr lang="en-US" altLang="x-none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55675" y="1674813"/>
            <a:ext cx="3976688" cy="809625"/>
            <a:chOff x="635" y="930"/>
            <a:chExt cx="2505" cy="510"/>
          </a:xfrm>
        </p:grpSpPr>
        <p:sp>
          <p:nvSpPr>
            <p:cNvPr id="87048" name="Line 6"/>
            <p:cNvSpPr>
              <a:spLocks noChangeShapeType="1"/>
            </p:cNvSpPr>
            <p:nvPr/>
          </p:nvSpPr>
          <p:spPr bwMode="auto">
            <a:xfrm>
              <a:off x="1728" y="1200"/>
              <a:ext cx="0" cy="2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0" name="Text Box 5"/>
            <p:cNvSpPr txBox="1">
              <a:spLocks noChangeArrowheads="1"/>
            </p:cNvSpPr>
            <p:nvPr/>
          </p:nvSpPr>
          <p:spPr bwMode="auto">
            <a:xfrm>
              <a:off x="635" y="930"/>
              <a:ext cx="250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interface</a:t>
              </a:r>
              <a:r>
                <a:rPr lang="en-US" altLang="x-none" sz="2000" b="1">
                  <a:solidFill>
                    <a:srgbClr val="000000"/>
                  </a:solidFill>
                  <a:ea typeface="Courier New" charset="0"/>
                  <a:cs typeface="Courier New" charset="0"/>
                </a:rPr>
                <a:t> </a:t>
              </a:r>
              <a:r>
                <a:rPr lang="en-US" altLang="x-none" sz="2000" b="1">
                  <a:solidFill>
                    <a:srgbClr val="000000"/>
                  </a:solidFill>
                </a:rPr>
                <a:t>is a reserved word</a:t>
              </a:r>
              <a:endParaRPr lang="en-US" altLang="x-none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An interface cannot be instantiated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Methods in an interface have public visibility by default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class formally implements an interface by: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 sz="2800"/>
              <a:t>stating so in the class header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 sz="2800"/>
              <a:t>providing implementations for every abstract method in the interface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If a class declares that it implements an interface, it must define all methods in the interface</a:t>
            </a:r>
          </a:p>
        </p:txBody>
      </p:sp>
      <p:sp>
        <p:nvSpPr>
          <p:cNvPr id="880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Design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</a:t>
            </a:r>
            <a:r>
              <a:rPr lang="en-US" altLang="x-none" i="1"/>
              <a:t>software design</a:t>
            </a:r>
            <a:r>
              <a:rPr lang="en-US" altLang="x-none"/>
              <a:t> specifies </a:t>
            </a:r>
            <a:r>
              <a:rPr lang="en-US" altLang="x-none" u="sng"/>
              <a:t>how</a:t>
            </a:r>
            <a:r>
              <a:rPr lang="en-US" altLang="x-none" i="1"/>
              <a:t> </a:t>
            </a:r>
            <a:r>
              <a:rPr lang="en-US" altLang="x-none"/>
              <a:t>a program will accomplish its requirements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software design specifies how the solution can be broken down into manageable pieces and what each piece will do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An object-oriented design determines which classes  and objects are needed, and specifies how they will interact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Low level design details include how individual methods will accomplish their tasks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89091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9092" name="TextBox 10"/>
          <p:cNvSpPr txBox="1">
            <a:spLocks noChangeArrowheads="1"/>
          </p:cNvSpPr>
          <p:nvPr/>
        </p:nvSpPr>
        <p:spPr bwMode="auto">
          <a:xfrm>
            <a:off x="1143000" y="1658938"/>
            <a:ext cx="6858000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class </a:t>
            </a:r>
            <a:r>
              <a:rPr lang="en-US" altLang="x-none" sz="2000" b="1">
                <a:latin typeface="Courier New" charset="0"/>
              </a:rPr>
              <a:t>CanDo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implements </a:t>
            </a:r>
            <a:r>
              <a:rPr lang="en-US" altLang="x-none" sz="2000" b="1">
                <a:latin typeface="Courier New" charset="0"/>
              </a:rPr>
              <a:t>Doable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void </a:t>
            </a:r>
            <a:r>
              <a:rPr lang="en-US" altLang="x-none" sz="2000" b="1">
                <a:latin typeface="Courier New" charset="0"/>
              </a:rPr>
              <a:t>doThis()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whatever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}</a:t>
            </a:r>
          </a:p>
          <a:p>
            <a:pPr eaLnBrk="1" hangingPunct="1"/>
            <a:endParaRPr lang="en-US" altLang="x-none" sz="2000" b="1"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</a:rPr>
              <a:t>public void </a:t>
            </a:r>
            <a:r>
              <a:rPr lang="en-US" altLang="x-none" sz="2000" b="1">
                <a:latin typeface="Courier New" charset="0"/>
              </a:rPr>
              <a:t>doThat()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  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whatever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}</a:t>
            </a:r>
          </a:p>
          <a:p>
            <a:pPr eaLnBrk="1" hangingPunct="1"/>
            <a:endParaRPr lang="en-US" altLang="x-none" sz="2000" b="1"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etc.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86200" y="762000"/>
            <a:ext cx="2305050" cy="1066800"/>
            <a:chOff x="4343400" y="609600"/>
            <a:chExt cx="2305514" cy="1066801"/>
          </a:xfrm>
        </p:grpSpPr>
        <p:sp>
          <p:nvSpPr>
            <p:cNvPr id="73737" name="Text Box 5"/>
            <p:cNvSpPr txBox="1">
              <a:spLocks noChangeArrowheads="1"/>
            </p:cNvSpPr>
            <p:nvPr/>
          </p:nvSpPr>
          <p:spPr bwMode="auto">
            <a:xfrm>
              <a:off x="4343400" y="609600"/>
              <a:ext cx="2305514" cy="7080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  <a:ea typeface="Courier New" charset="0"/>
                  <a:cs typeface="Courier New" charset="0"/>
                </a:rPr>
                <a:t>implements</a:t>
              </a:r>
              <a:r>
                <a:rPr lang="en-US" altLang="x-none" sz="2000" b="1">
                  <a:ea typeface="Courier New" charset="0"/>
                  <a:cs typeface="Courier New" charset="0"/>
                </a:rPr>
                <a:t> </a:t>
              </a:r>
              <a:r>
                <a:rPr lang="en-US" altLang="x-none" sz="2000" b="1"/>
                <a:t>is a</a:t>
              </a:r>
            </a:p>
            <a:p>
              <a:pPr algn="ctr" eaLnBrk="1" hangingPunct="1"/>
              <a:r>
                <a:rPr lang="en-US" altLang="x-none" sz="2000" b="1"/>
                <a:t>reserved word</a:t>
              </a:r>
              <a:endParaRPr lang="en-US" altLang="x-none"/>
            </a:p>
          </p:txBody>
        </p:sp>
        <p:sp>
          <p:nvSpPr>
            <p:cNvPr id="89098" name="Line 6"/>
            <p:cNvSpPr>
              <a:spLocks noChangeShapeType="1"/>
            </p:cNvSpPr>
            <p:nvPr/>
          </p:nvSpPr>
          <p:spPr bwMode="auto">
            <a:xfrm>
              <a:off x="5486400" y="1295401"/>
              <a:ext cx="0" cy="381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29200" y="3810000"/>
            <a:ext cx="2843213" cy="1295400"/>
            <a:chOff x="3552" y="2160"/>
            <a:chExt cx="1791" cy="816"/>
          </a:xfrm>
        </p:grpSpPr>
        <p:sp>
          <p:nvSpPr>
            <p:cNvPr id="73735" name="Text Box 8"/>
            <p:cNvSpPr txBox="1">
              <a:spLocks noChangeArrowheads="1"/>
            </p:cNvSpPr>
            <p:nvPr/>
          </p:nvSpPr>
          <p:spPr bwMode="auto">
            <a:xfrm>
              <a:off x="3760" y="2208"/>
              <a:ext cx="1583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</a:rPr>
                <a:t>Each method listed</a:t>
              </a:r>
            </a:p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</a:rPr>
                <a:t>in </a:t>
              </a:r>
              <a:r>
                <a:rPr lang="en-US" altLang="x-none" sz="20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Doable</a:t>
              </a:r>
              <a:r>
                <a:rPr lang="en-US" altLang="x-none" sz="2000" b="1">
                  <a:solidFill>
                    <a:srgbClr val="000000"/>
                  </a:solidFill>
                  <a:ea typeface="Courier New" charset="0"/>
                  <a:cs typeface="Courier New" charset="0"/>
                </a:rPr>
                <a:t> </a:t>
              </a:r>
              <a:r>
                <a:rPr lang="en-US" altLang="x-none" sz="2000" b="1">
                  <a:solidFill>
                    <a:srgbClr val="000000"/>
                  </a:solidFill>
                </a:rPr>
                <a:t>is</a:t>
              </a:r>
            </a:p>
            <a:p>
              <a:pPr algn="ctr" eaLnBrk="1" hangingPunct="1"/>
              <a:r>
                <a:rPr lang="en-US" altLang="x-none" sz="2000" b="1">
                  <a:solidFill>
                    <a:srgbClr val="000000"/>
                  </a:solidFill>
                </a:rPr>
                <a:t>given a definition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89096" name="AutoShape 9"/>
            <p:cNvSpPr>
              <a:spLocks/>
            </p:cNvSpPr>
            <p:nvPr/>
          </p:nvSpPr>
          <p:spPr bwMode="auto">
            <a:xfrm>
              <a:off x="3552" y="2160"/>
              <a:ext cx="288" cy="816"/>
            </a:xfrm>
            <a:prstGeom prst="rightBrace">
              <a:avLst>
                <a:gd name="adj1" fmla="val 23611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 addition to (or instead of) abstract methods, an interface can contain constants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When a class implements an interface, it gains access to all its constants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class that implements an interface can implement other methods as well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Complexity.java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Question.java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MiniQuiz.java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en-US" altLang="x-none"/>
          </a:p>
        </p:txBody>
      </p:sp>
      <p:sp>
        <p:nvSpPr>
          <p:cNvPr id="901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609600" y="1404938"/>
            <a:ext cx="7910513" cy="2862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Complexity.java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the interface for an object that can be assigned an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explicit complexity.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interface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Complexity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setComplexity(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complexity);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getComplexity();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8382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Question.java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question (and its answer).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Question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implements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Complexity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question, answer;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complexityLevel;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the question with a default complexity.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Question(String query, String result)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question = query;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answer = 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complexityLevel = 1;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3187" name="TextBox 5"/>
          <p:cNvSpPr txBox="1">
            <a:spLocks noChangeArrowheads="1"/>
          </p:cNvSpPr>
          <p:nvPr/>
        </p:nvSpPr>
        <p:spPr bwMode="auto">
          <a:xfrm>
            <a:off x="609600" y="304800"/>
            <a:ext cx="7910513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the complexity level for this question.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setComplexity(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level)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complexityLevel = level;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complexity level for this question.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getComplexity()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complexityLevel;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question.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getQuestion()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question;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4211" name="TextBox 5"/>
          <p:cNvSpPr txBox="1">
            <a:spLocks noChangeArrowheads="1"/>
          </p:cNvSpPr>
          <p:nvPr/>
        </p:nvSpPr>
        <p:spPr bwMode="auto">
          <a:xfrm>
            <a:off x="609600" y="446088"/>
            <a:ext cx="7910513" cy="587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answer to this question.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getAnswer()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answer;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true if the candidate answer matches the answer.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boolean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answerCorrect(String candidateAnswer)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answer.equals(candidateAnswer);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this question (and its answer)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question + "\n" + answer;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MiniQuiz.java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class that implements an interface.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MiniQuiz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Presents a short quiz.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Question q1, q2;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possible;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q1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Question("What is the capital of Jamaica?",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"Kingston");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q1.setComplexity(4);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q2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Question("Which is worse, ignorance or apathy?",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"I don't know and I don't care");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q2.setComplexity(10);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609600" y="10525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System.out.print(q1.getQuestion());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 (Level: " + q1.getComplexity() + ")");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possible = scan.nextLine();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(q1.answerCorrect(possible))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System.out.println("Correct");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System.out.println("No, the answer is " + q1.getAnswer());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System.out.print(q2.getQuestion());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 (Level: " + q2.getComplexity() + ")");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possible = scan.nextLine();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(q2.answerCorrect(possible))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System.out.println("Correct");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System.out.println("No, the answer is " + q2.getAnswer());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609600" y="10525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(q1.getQuestion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(Level: " + q1.getComplexity() + ")");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possible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(q1.answerCorrect(possible))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Correct");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No, the answer is " + q1.getAnswer());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(q2.getQuestion());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 (Level: " + q2.getComplexity() + ")");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possible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(q2.answerCorrect(possible))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("Correct");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("No, the answer is " + q2.getAnswer());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371600" y="838200"/>
            <a:ext cx="6292850" cy="2524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What is the capital of Jamaica? (Level: 4)</a:t>
            </a:r>
          </a:p>
          <a:p>
            <a:pPr eaLnBrk="1" hangingPunct="1"/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Kingston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Correct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Which is worse, ignorance or apathy? (Level: 10)</a:t>
            </a:r>
          </a:p>
          <a:p>
            <a:pPr eaLnBrk="1" hangingPunct="1"/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apathy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No, the answer is I don't know and I don't care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2438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class can implement multiple interfaces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interfaces are listed in the </a:t>
            </a:r>
            <a:r>
              <a:rPr lang="en-US" altLang="x-none">
                <a:latin typeface="Courier New" charset="0"/>
              </a:rPr>
              <a:t>implements</a:t>
            </a:r>
            <a:r>
              <a:rPr lang="en-US" altLang="x-none"/>
              <a:t> clause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class must implement all methods in all interfaces listed in the header</a:t>
            </a:r>
            <a:endParaRPr lang="en-US" altLang="x-none" sz="2400">
              <a:latin typeface="Courier New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09600" y="39624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 b="1">
                <a:latin typeface="Courier New" charset="0"/>
              </a:rPr>
              <a:t>class ManyThings implements interface1, interface2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all methods of both interfaces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}</a:t>
            </a:r>
          </a:p>
          <a:p>
            <a:pPr eaLnBrk="1" hangingPunct="1"/>
            <a:endParaRPr lang="en-US" altLang="x-none" sz="2000" b="1">
              <a:latin typeface="Courier New" charset="0"/>
            </a:endParaRPr>
          </a:p>
        </p:txBody>
      </p:sp>
      <p:sp>
        <p:nvSpPr>
          <p:cNvPr id="9830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Implementation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noFill/>
        </p:spPr>
        <p:txBody>
          <a:bodyPr lIns="92075" tIns="46038" rIns="92075" bIns="46038"/>
          <a:lstStyle/>
          <a:p>
            <a:pPr>
              <a:spcBef>
                <a:spcPct val="75000"/>
              </a:spcBef>
            </a:pPr>
            <a:r>
              <a:rPr lang="en-US" altLang="x-none" i="1"/>
              <a:t>Implementation</a:t>
            </a:r>
            <a:r>
              <a:rPr lang="en-US" altLang="x-none"/>
              <a:t> is the process of translating a design into source code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Novice programmers often think that writing code is the heart of software development, but actually it should be the least creative step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Almost all important decisions are made during requirements and design stages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Implementation should focus on coding details, including style guidelines and documentation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Java API contains many helpful interfaces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 interface contains one abstract method called </a:t>
            </a:r>
            <a:r>
              <a:rPr lang="en-US" altLang="x-none">
                <a:latin typeface="Courier New" charset="0"/>
              </a:rPr>
              <a:t>compareTo</a:t>
            </a:r>
            <a:r>
              <a:rPr lang="en-US" altLang="x-none"/>
              <a:t>, which is used to compare two objects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discussed the </a:t>
            </a:r>
            <a:r>
              <a:rPr lang="en-US" altLang="x-none">
                <a:latin typeface="Courier New" charset="0"/>
              </a:rPr>
              <a:t>compareTo</a:t>
            </a:r>
            <a:r>
              <a:rPr lang="en-US" altLang="x-none"/>
              <a:t> method of 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 in Chapter 5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 implements 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, giving us the ability to put strings in lexicographic order</a:t>
            </a:r>
          </a:p>
        </p:txBody>
      </p:sp>
      <p:sp>
        <p:nvSpPr>
          <p:cNvPr id="993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Comparable Interface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Any class can implement 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 to provide a mechanism for comparing objects of that type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b="1">
                <a:latin typeface="Courier New" charset="0"/>
              </a:rPr>
              <a:t>	</a:t>
            </a:r>
            <a:r>
              <a:rPr lang="en-US" altLang="x-none" sz="2000" b="1">
                <a:latin typeface="Courier New" charset="0"/>
              </a:rPr>
              <a:t>if (obj1.compareTo(obj2) &lt; 0)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x-none" sz="2000" b="1">
                <a:latin typeface="Courier New" charset="0"/>
              </a:rPr>
              <a:t>	   System.out.println ("obj1 is less than obj2");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value returned from </a:t>
            </a:r>
            <a:r>
              <a:rPr lang="en-US" altLang="x-none">
                <a:latin typeface="Courier New" charset="0"/>
              </a:rPr>
              <a:t>compareTo</a:t>
            </a:r>
            <a:r>
              <a:rPr lang="en-US" altLang="x-none"/>
              <a:t> should be negative is </a:t>
            </a:r>
            <a:r>
              <a:rPr lang="en-US" altLang="x-none">
                <a:latin typeface="Courier New" charset="0"/>
              </a:rPr>
              <a:t>obj1</a:t>
            </a:r>
            <a:r>
              <a:rPr lang="en-US" altLang="x-none"/>
              <a:t> is less that </a:t>
            </a:r>
            <a:r>
              <a:rPr lang="en-US" altLang="x-none">
                <a:latin typeface="Courier New" charset="0"/>
              </a:rPr>
              <a:t>obj2</a:t>
            </a:r>
            <a:r>
              <a:rPr lang="en-US" altLang="x-none"/>
              <a:t>, 0 if they are equal, and positive if </a:t>
            </a:r>
            <a:r>
              <a:rPr lang="en-US" altLang="x-none">
                <a:latin typeface="Courier New" charset="0"/>
              </a:rPr>
              <a:t>obj1</a:t>
            </a:r>
            <a:r>
              <a:rPr lang="en-US" altLang="x-none"/>
              <a:t> is greater than </a:t>
            </a:r>
            <a:r>
              <a:rPr lang="en-US" altLang="x-none">
                <a:latin typeface="Courier New" charset="0"/>
              </a:rPr>
              <a:t>obj2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It's up to the programmer to determine what makes one object less than another</a:t>
            </a:r>
          </a:p>
        </p:txBody>
      </p:sp>
      <p:sp>
        <p:nvSpPr>
          <p:cNvPr id="100356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Iterator Interface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we discussed in Chapter 5, an iterator is an object that provides a means of processing a collection of objects one at a time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iterator is created formally by implementing the </a:t>
            </a:r>
            <a:r>
              <a:rPr lang="en-US" altLang="x-none">
                <a:latin typeface="Courier New" charset="0"/>
              </a:rPr>
              <a:t>Iterator</a:t>
            </a:r>
            <a:r>
              <a:rPr lang="en-US" altLang="x-none"/>
              <a:t> interface, which contains three methods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hasNext</a:t>
            </a:r>
            <a:r>
              <a:rPr lang="en-US" altLang="x-none"/>
              <a:t> method returns a boolean result – true if there are items left to process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next</a:t>
            </a:r>
            <a:r>
              <a:rPr lang="en-US" altLang="x-none"/>
              <a:t> method returns the next object in the iteration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remove</a:t>
            </a:r>
            <a:r>
              <a:rPr lang="en-US" altLang="x-none"/>
              <a:t> method removes the object most recently returned by the </a:t>
            </a:r>
            <a:r>
              <a:rPr lang="en-US" altLang="x-none">
                <a:latin typeface="Courier New" charset="0"/>
              </a:rPr>
              <a:t>next</a:t>
            </a:r>
            <a:r>
              <a:rPr lang="en-US" altLang="x-none"/>
              <a:t> method</a:t>
            </a: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Iterable Interface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Another interface,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Iterable</a:t>
            </a:r>
            <a:r>
              <a:rPr lang="en-US" altLang="x-none"/>
              <a:t>, establishes that an object provides an iterator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Iterable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interface has one method,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iterator</a:t>
            </a:r>
            <a:r>
              <a:rPr lang="en-US" altLang="x-none"/>
              <a:t>, that returns an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Iterator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Any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Iterable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object can be processed using the for-each version of the </a:t>
            </a:r>
            <a:r>
              <a:rPr lang="en-US" altLang="x-none">
                <a:latin typeface="Courier New" charset="0"/>
              </a:rPr>
              <a:t>for</a:t>
            </a:r>
            <a:r>
              <a:rPr lang="en-US" altLang="x-none"/>
              <a:t> loop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Note the difference: an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Iterator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has methods that perform an iteration; an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Iterable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object provides an iterator on request</a:t>
            </a:r>
          </a:p>
        </p:txBody>
      </p:sp>
      <p:sp>
        <p:nvSpPr>
          <p:cNvPr id="10240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You could write a class that implements certain methods (such as </a:t>
            </a:r>
            <a:r>
              <a:rPr lang="en-US" altLang="x-none">
                <a:latin typeface="Courier New" charset="0"/>
              </a:rPr>
              <a:t>compareTo</a:t>
            </a:r>
            <a:r>
              <a:rPr lang="en-US" altLang="x-none"/>
              <a:t>) without formally implementing the interface (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)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However, formally establishing the relationship between a class and an interface allows Java to deal with an object in certain ways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Interfaces are a key aspect of object-oriented design in Java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discuss this idea further in Chapter 10</a:t>
            </a:r>
          </a:p>
        </p:txBody>
      </p:sp>
      <p:sp>
        <p:nvSpPr>
          <p:cNvPr id="1034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3505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0445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Enumerated Types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In Chapter 3 we introduced enumerated types, which define a new data type and list all possible values of that type: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 sz="2400" b="1">
                <a:latin typeface="Courier New" charset="0"/>
              </a:rPr>
              <a:t>enum Season {winter, spring, summer, fall}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Once established, the new type can be used to declare variables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x-none" sz="2400" b="1"/>
              <a:t>Season time;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only values this variable can be assigned are the ones established in the </a:t>
            </a:r>
            <a:r>
              <a:rPr lang="en-US" altLang="x-none">
                <a:latin typeface="Courier New" charset="0"/>
              </a:rPr>
              <a:t>enum</a:t>
            </a:r>
            <a:r>
              <a:rPr lang="en-US" altLang="x-none"/>
              <a:t> definition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endParaRPr lang="en-US" altLang="x-none" b="1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endParaRPr lang="en-US" altLang="x-none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endParaRPr lang="en-US" altLang="x-none"/>
          </a:p>
        </p:txBody>
      </p:sp>
      <p:sp>
        <p:nvSpPr>
          <p:cNvPr id="105476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Enumerated Types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enumerated type definition is a special kind of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values of the enumerated type are objects of that type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</a:t>
            </a:r>
            <a:r>
              <a:rPr lang="en-US" altLang="x-none">
                <a:latin typeface="Courier New" charset="0"/>
              </a:rPr>
              <a:t>fall</a:t>
            </a:r>
            <a:r>
              <a:rPr lang="en-US" altLang="x-none"/>
              <a:t> is an object of type </a:t>
            </a:r>
            <a:r>
              <a:rPr lang="en-US" altLang="x-none">
                <a:latin typeface="Courier New" charset="0"/>
              </a:rPr>
              <a:t>Season</a:t>
            </a:r>
          </a:p>
          <a:p>
            <a:pPr>
              <a:lnSpc>
                <a:spcPct val="90000"/>
              </a:lnSpc>
              <a:spcBef>
                <a:spcPct val="70000"/>
              </a:spcBef>
              <a:spcAft>
                <a:spcPts val="600"/>
              </a:spcAft>
            </a:pPr>
            <a:r>
              <a:rPr lang="en-US" altLang="x-none"/>
              <a:t>That's why the following assignment is valid:</a:t>
            </a:r>
          </a:p>
          <a:p>
            <a:pPr algn="ctr"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 sz="2400" b="1">
                <a:latin typeface="Courier New" charset="0"/>
              </a:rPr>
              <a:t>time = Season.fall;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9034463" y="5640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065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Enumerated Types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enumerated type definition can be more interesting than a simple list of values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Because they are like classes, we can add additional instance data and methods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can define an </a:t>
            </a:r>
            <a:r>
              <a:rPr lang="en-US" altLang="x-none">
                <a:latin typeface="Courier New" charset="0"/>
              </a:rPr>
              <a:t>enum</a:t>
            </a:r>
            <a:r>
              <a:rPr lang="en-US" altLang="x-none"/>
              <a:t> constructor as well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value listed for the enumerated type calls the constructor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Season.java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SeasonTester.java </a:t>
            </a:r>
          </a:p>
        </p:txBody>
      </p:sp>
      <p:sp>
        <p:nvSpPr>
          <p:cNvPr id="1075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000125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Season.java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Enumerates the values for Season.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enum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Season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winter ("December through February"),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spring ("March through May"),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summer ("June through August"),</a:t>
            </a: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fall ("September through November");</a:t>
            </a:r>
          </a:p>
          <a:p>
            <a:pPr>
              <a:defRPr/>
            </a:pP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String span;</a:t>
            </a: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Testing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  <a:noFill/>
        </p:spPr>
        <p:txBody>
          <a:bodyPr lIns="92075" tIns="46038" rIns="92075" bIns="46038"/>
          <a:lstStyle/>
          <a:p>
            <a:pPr>
              <a:spcBef>
                <a:spcPct val="75000"/>
              </a:spcBef>
            </a:pPr>
            <a:r>
              <a:rPr lang="en-US" altLang="x-none" i="1"/>
              <a:t>Testing</a:t>
            </a:r>
            <a:r>
              <a:rPr lang="en-US" altLang="x-none"/>
              <a:t> attempts to ensure that the program will solve the intended problem under all the constraints specified in the requirements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A program should be thoroughly tested with the goal of finding errors</a:t>
            </a:r>
          </a:p>
          <a:p>
            <a:pPr>
              <a:spcBef>
                <a:spcPct val="75000"/>
              </a:spcBef>
            </a:pPr>
            <a:r>
              <a:rPr lang="en-US" altLang="x-none" i="1"/>
              <a:t>Debugging</a:t>
            </a:r>
            <a:r>
              <a:rPr lang="en-US" altLang="x-none"/>
              <a:t> is the process of determining the cause of a problem and fixing it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We revisit the details of the testing process later in this chapter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9571" name="TextBox 5"/>
          <p:cNvSpPr txBox="1">
            <a:spLocks noChangeArrowheads="1"/>
          </p:cNvSpPr>
          <p:nvPr/>
        </p:nvSpPr>
        <p:spPr bwMode="auto">
          <a:xfrm>
            <a:off x="609600" y="1052513"/>
            <a:ext cx="7910513" cy="415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each value with an associated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Season(String months)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span = months;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span message for this value.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getSpan()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span;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0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000125"/>
            <a:ext cx="7910513" cy="394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SeasonTester.java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full enumerated type.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SeasonTester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Iterates through the values of the Season enumerated type.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(Season time : Season.values())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System.out.println(time + "\t" + time.getSpan());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000125"/>
            <a:ext cx="7910513" cy="394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SeasonTester.java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full enumerated type.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SeasonTester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Iterates through the values of the Season enumerated type.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(Season time : Season.values())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System.out.println(time + "\t" + time.getSpan());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33600" y="838200"/>
            <a:ext cx="4506913" cy="1784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winter	December through February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spring	March through May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summer	June through August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fall	September through November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Enumerated Types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Every enumerated type contains a static method called </a:t>
            </a:r>
            <a:r>
              <a:rPr lang="en-US" altLang="x-none">
                <a:latin typeface="Courier New" charset="0"/>
              </a:rPr>
              <a:t>values</a:t>
            </a:r>
            <a:r>
              <a:rPr lang="en-US" altLang="x-none"/>
              <a:t> that returns a list of all possible values for that type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list returned from </a:t>
            </a:r>
            <a:r>
              <a:rPr lang="en-US" altLang="x-none">
                <a:latin typeface="Courier New" charset="0"/>
              </a:rPr>
              <a:t>values</a:t>
            </a:r>
            <a:r>
              <a:rPr lang="en-US" altLang="x-none"/>
              <a:t> can be processed using a for-each loop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enumerated type cannot be instantiated outside of its own definition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carefully designed enumerated type provides a versatile and type-safe mechanism for managing data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1126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494539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Software Development Activities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Static Variables and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Relationships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Enumerated Types Revisited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Method Design and Overloading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GUI Design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Mouse and Keyboard Events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1600200" y="4038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1366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Design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As we've discussed, high-level design issues include: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identifying primary classes and objects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assigning primary responsibilities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After establishing high-level design issues, its important to address low-level issues such as the design of key methods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For some methods, careful planning is needed to make sure they contribute to an efficient and elegant system design</a:t>
            </a:r>
          </a:p>
        </p:txBody>
      </p:sp>
      <p:sp>
        <p:nvSpPr>
          <p:cNvPr id="1146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Decomposition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method should be relatively small, so that it can be understood as a single entity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potentially large method should be decomposed into several smaller methods as needed for clarity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public service method of an object may call one or more private support methods to help it accomplish its goal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Support methods might call other support methods if appropriate</a:t>
            </a:r>
          </a:p>
        </p:txBody>
      </p:sp>
      <p:sp>
        <p:nvSpPr>
          <p:cNvPr id="1157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Decomposition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look at an example that requires method decomposition – translating English into Pig Latin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Pig Latin is a language in which each word is modified by moving the initial sound of the word to the end and adding "ay"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Words that begin with vowels have the "yay" sound added on the end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0" y="4876800"/>
            <a:ext cx="2743200" cy="381000"/>
            <a:chOff x="864" y="2976"/>
            <a:chExt cx="1728" cy="240"/>
          </a:xfrm>
        </p:grpSpPr>
        <p:sp>
          <p:nvSpPr>
            <p:cNvPr id="116754" name="Rectangle 4"/>
            <p:cNvSpPr>
              <a:spLocks noChangeArrowheads="1"/>
            </p:cNvSpPr>
            <p:nvPr/>
          </p:nvSpPr>
          <p:spPr bwMode="auto">
            <a:xfrm>
              <a:off x="864" y="2976"/>
              <a:ext cx="5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book</a:t>
              </a:r>
            </a:p>
          </p:txBody>
        </p:sp>
        <p:sp>
          <p:nvSpPr>
            <p:cNvPr id="116755" name="Rectangle 5"/>
            <p:cNvSpPr>
              <a:spLocks noChangeArrowheads="1"/>
            </p:cNvSpPr>
            <p:nvPr/>
          </p:nvSpPr>
          <p:spPr bwMode="auto">
            <a:xfrm>
              <a:off x="1824" y="2976"/>
              <a:ext cx="76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ookbay</a:t>
              </a:r>
            </a:p>
          </p:txBody>
        </p:sp>
        <p:sp>
          <p:nvSpPr>
            <p:cNvPr id="116756" name="Line 6"/>
            <p:cNvSpPr>
              <a:spLocks noChangeShapeType="1"/>
            </p:cNvSpPr>
            <p:nvPr/>
          </p:nvSpPr>
          <p:spPr bwMode="auto">
            <a:xfrm>
              <a:off x="1440" y="3096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76800" y="4876800"/>
            <a:ext cx="2743200" cy="381000"/>
            <a:chOff x="3216" y="3072"/>
            <a:chExt cx="1728" cy="240"/>
          </a:xfrm>
        </p:grpSpPr>
        <p:sp>
          <p:nvSpPr>
            <p:cNvPr id="116751" name="Rectangle 7"/>
            <p:cNvSpPr>
              <a:spLocks noChangeArrowheads="1"/>
            </p:cNvSpPr>
            <p:nvPr/>
          </p:nvSpPr>
          <p:spPr bwMode="auto">
            <a:xfrm>
              <a:off x="3216" y="3072"/>
              <a:ext cx="5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table</a:t>
              </a:r>
            </a:p>
          </p:txBody>
        </p:sp>
        <p:sp>
          <p:nvSpPr>
            <p:cNvPr id="116752" name="Rectangle 8"/>
            <p:cNvSpPr>
              <a:spLocks noChangeArrowheads="1"/>
            </p:cNvSpPr>
            <p:nvPr/>
          </p:nvSpPr>
          <p:spPr bwMode="auto">
            <a:xfrm>
              <a:off x="4176" y="3072"/>
              <a:ext cx="76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abletay</a:t>
              </a:r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3792" y="3192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524000" y="5562600"/>
            <a:ext cx="2743200" cy="381000"/>
            <a:chOff x="1008" y="3504"/>
            <a:chExt cx="1728" cy="240"/>
          </a:xfrm>
        </p:grpSpPr>
        <p:sp>
          <p:nvSpPr>
            <p:cNvPr id="116748" name="Rectangle 10"/>
            <p:cNvSpPr>
              <a:spLocks noChangeArrowheads="1"/>
            </p:cNvSpPr>
            <p:nvPr/>
          </p:nvSpPr>
          <p:spPr bwMode="auto">
            <a:xfrm>
              <a:off x="1008" y="3504"/>
              <a:ext cx="5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item</a:t>
              </a:r>
            </a:p>
          </p:txBody>
        </p:sp>
        <p:sp>
          <p:nvSpPr>
            <p:cNvPr id="116749" name="Rectangle 11"/>
            <p:cNvSpPr>
              <a:spLocks noChangeArrowheads="1"/>
            </p:cNvSpPr>
            <p:nvPr/>
          </p:nvSpPr>
          <p:spPr bwMode="auto">
            <a:xfrm>
              <a:off x="1968" y="3504"/>
              <a:ext cx="76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itemyay</a:t>
              </a:r>
            </a:p>
          </p:txBody>
        </p:sp>
        <p:sp>
          <p:nvSpPr>
            <p:cNvPr id="116750" name="Line 12"/>
            <p:cNvSpPr>
              <a:spLocks noChangeShapeType="1"/>
            </p:cNvSpPr>
            <p:nvPr/>
          </p:nvSpPr>
          <p:spPr bwMode="auto">
            <a:xfrm>
              <a:off x="1584" y="3624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76800" y="5562600"/>
            <a:ext cx="2743200" cy="381000"/>
            <a:chOff x="3168" y="3600"/>
            <a:chExt cx="1728" cy="240"/>
          </a:xfrm>
        </p:grpSpPr>
        <p:sp>
          <p:nvSpPr>
            <p:cNvPr id="116745" name="Rectangle 13"/>
            <p:cNvSpPr>
              <a:spLocks noChangeArrowheads="1"/>
            </p:cNvSpPr>
            <p:nvPr/>
          </p:nvSpPr>
          <p:spPr bwMode="auto">
            <a:xfrm>
              <a:off x="3168" y="3600"/>
              <a:ext cx="5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chair</a:t>
              </a:r>
            </a:p>
          </p:txBody>
        </p:sp>
        <p:sp>
          <p:nvSpPr>
            <p:cNvPr id="116746" name="Rectangle 14"/>
            <p:cNvSpPr>
              <a:spLocks noChangeArrowheads="1"/>
            </p:cNvSpPr>
            <p:nvPr/>
          </p:nvSpPr>
          <p:spPr bwMode="auto">
            <a:xfrm>
              <a:off x="4128" y="3600"/>
              <a:ext cx="76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8000"/>
                  </a:solidFill>
                </a:rPr>
                <a:t>airchay</a:t>
              </a:r>
            </a:p>
          </p:txBody>
        </p:sp>
        <p:sp>
          <p:nvSpPr>
            <p:cNvPr id="116747" name="Line 15"/>
            <p:cNvSpPr>
              <a:spLocks noChangeShapeType="1"/>
            </p:cNvSpPr>
            <p:nvPr/>
          </p:nvSpPr>
          <p:spPr bwMode="auto">
            <a:xfrm>
              <a:off x="3744" y="3720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44" name="Footer Placeholder 2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Decomposition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10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primary objective (translating a sentence) is too complicated for one method to accomplish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Therefore we look for natural ways to decompose the solution into pieces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Translating a sentence can be decomposed into the process of translating each word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The process of translating a word can be separated into translating words that:</a:t>
            </a:r>
          </a:p>
          <a:p>
            <a:pPr lvl="1">
              <a:spcBef>
                <a:spcPct val="0"/>
              </a:spcBef>
            </a:pPr>
            <a:r>
              <a:rPr lang="en-US" altLang="x-none"/>
              <a:t>begin with vowels</a:t>
            </a:r>
          </a:p>
          <a:p>
            <a:pPr lvl="1">
              <a:spcBef>
                <a:spcPct val="0"/>
              </a:spcBef>
            </a:pPr>
            <a:r>
              <a:rPr lang="en-US" altLang="x-none"/>
              <a:t>begin with consonant blends (sh, cr, th, etc.)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begin with single consonants </a:t>
            </a:r>
          </a:p>
        </p:txBody>
      </p:sp>
      <p:sp>
        <p:nvSpPr>
          <p:cNvPr id="1177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Method Decomposition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In a UML class diagram, the visibility of a variable or method can be shown using special characters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Public members are preceded by a plus sign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Private members are preceded by a minus sign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PigLatin.java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PigLatinTranslator.java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endParaRPr lang="en-US" altLang="x-none"/>
          </a:p>
        </p:txBody>
      </p:sp>
      <p:sp>
        <p:nvSpPr>
          <p:cNvPr id="1187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Identifying Classes and Objects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The core activity of object-oriented design is determining the classes and objects that will make up the solution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classes may be part of a class library, reused from a previous project, or newly written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One way to identify potential classes is to identify the objects discussed in the requirements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Objects are generally nouns, and the services that an object provides are generally verbs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914400"/>
            <a:ext cx="7910513" cy="458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PigLatin.java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concept of method decomposition.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PigLatin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Reads sentences and translates them into Pig Latin. 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sentence, result, another;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000125"/>
            <a:ext cx="7910513" cy="458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System.out.println("Enter a sentence (no punctuation):");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sentence = scan.nextLine();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result = PigLatinTranslator.translate(sentence);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System.out.println("That sentence in Pig Latin is:");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System.out.println(result);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System.out.print("Translate another sentence (y/n)?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another = scan.nextLine();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(another.equalsIgnoreCase("y"));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000125"/>
            <a:ext cx="7910513" cy="458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a sentence (no punctuation):");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sentence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result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PigLatinTranslator.translate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(sentence);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That sentence in Pig Latin is:");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(result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Translate another sentence (y/n)?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another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another.equalsIgnoreCase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("y"));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33600" y="838200"/>
            <a:ext cx="4678363" cy="4494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a sentence (no punctuation):</a:t>
            </a:r>
          </a:p>
          <a:p>
            <a:pPr eaLnBrk="1" hangingPunct="1"/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Do you speak Pig Latin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That sentence in Pig Latin is: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oday ouyay eakspay igpay atinlay 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Translate another sentence (y/n)?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y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a sentence (no punctuation):</a:t>
            </a:r>
          </a:p>
          <a:p>
            <a:pPr eaLnBrk="1" hangingPunct="1"/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Play it again Sam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That sentence in Pig Latin is: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ayplay ityay againyay amsay 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Translate another sentence (y/n)?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76200"/>
            <a:ext cx="7910513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PigLatinTranslator.java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translator from English to Pig Latin. Demonstrates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method decomposition.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PigLatinTranslator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Translates a sentence of words into Pig Latin.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translate(String sentence)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result = "";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sentence = sentence.toLowerCase();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Scanner(sentence);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(scan.hasNext())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result += translateWord(scan.next());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result += " 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306388"/>
            <a:ext cx="7910513" cy="609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Translates one word into Pig Latin. If the word begins with a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vowel, the suffix "yay" is appended to the word.  Otherwise,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 first letter or two are moved to the end of the word,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and "ay" is appended.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static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translateWord(String word)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String result = "";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(beginsWithVowel(word))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result = word + "yay";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(beginsWithBlend(word))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result = word.substring(2) + word.substring(0,2) + "ay";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result = word.substring(1) + word.charAt(0) + "ay";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292225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Determines if the specified word begins with a vowel.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static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boolean beginsWithVowel(String word)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vowels = "aeiou";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char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letter = word.charAt(0);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(vowels.indexOf(letter) != -1);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Determines if the specified word begins with a particular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two-character consonant blend.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static boolean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beginsWithBlend(String word)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 word.startsWith("bl") || word.startsWith("sc")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word.startsWith("br") || word.startsWith("sh")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word.startsWith("ch") || word.startsWith("sk")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word.startsWith("cl") || word.startsWith("sl")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word.startsWith("cr") || word.startsWith("sn")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word.startsWith("dr") || word.startsWith("sm")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word.startsWith("dw") || word.startsWith("sp")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word.startsWith("fl") || word.startsWith("sq")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word.startsWith("fr") || word.startsWith("st")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word.startsWith("gl") || word.startsWith("sw")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word.startsWith("gr") || word.startsWith("th")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word.startsWith("kl") || word.startsWith("tr")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word.startsWith("ph") || word.startsWith("tw")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word.startsWith("pl") || word.startsWith("wh") ||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word.startsWith("pr") || word.startsWith("wr") ); 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Diagram for Pig Latin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66800" y="1662113"/>
            <a:ext cx="7086600" cy="3671887"/>
            <a:chOff x="912" y="1047"/>
            <a:chExt cx="4464" cy="2313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912" y="1047"/>
              <a:ext cx="2016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PigLatin</a:t>
              </a: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912" y="1305"/>
              <a:ext cx="2016" cy="192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 sz="2000" b="1">
                <a:latin typeface="Verdana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912" y="1488"/>
              <a:ext cx="2016" cy="297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main (args : String[]) : void</a:t>
              </a: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2496" y="2331"/>
              <a:ext cx="2880" cy="213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600" b="1">
                <a:latin typeface="Arial Unicode MS" charset="0"/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2496" y="2544"/>
              <a:ext cx="2880" cy="816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translate (sentence : String) : String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translateWord (word : String) : String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beginsWithVowel (word : String) : boolean</a:t>
              </a:r>
            </a:p>
            <a:p>
              <a:pPr eaLnBrk="1" hangingPunct="1"/>
              <a:r>
                <a:rPr lang="en-US" altLang="x-none" sz="1600" b="1">
                  <a:latin typeface="Arial Unicode MS" charset="0"/>
                </a:rPr>
                <a:t>- beginsWithBlend (word : String) : boolean</a:t>
              </a:r>
            </a:p>
          </p:txBody>
        </p:sp>
        <p:sp>
          <p:nvSpPr>
            <p:cNvPr id="126986" name="Rectangle 13"/>
            <p:cNvSpPr>
              <a:spLocks noChangeArrowheads="1"/>
            </p:cNvSpPr>
            <p:nvPr/>
          </p:nvSpPr>
          <p:spPr bwMode="auto">
            <a:xfrm>
              <a:off x="2496" y="2073"/>
              <a:ext cx="2880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PigLatinTranslator</a:t>
              </a:r>
            </a:p>
          </p:txBody>
        </p:sp>
        <p:cxnSp>
          <p:nvCxnSpPr>
            <p:cNvPr id="126987" name="AutoShape 15"/>
            <p:cNvCxnSpPr>
              <a:cxnSpLocks noChangeShapeType="1"/>
              <a:stCxn id="126983" idx="2"/>
              <a:endCxn id="126986" idx="1"/>
            </p:cNvCxnSpPr>
            <p:nvPr/>
          </p:nvCxnSpPr>
          <p:spPr bwMode="auto">
            <a:xfrm rot="16200000" flipH="1">
              <a:off x="1999" y="1706"/>
              <a:ext cx="417" cy="57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6980" name="Footer Placehold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Objects as Parameters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x-none"/>
              <a:t>Another important issue related to method design involves parameter passing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Parameters in a Java method are </a:t>
            </a:r>
            <a:r>
              <a:rPr lang="en-US" altLang="x-none" i="1"/>
              <a:t>passed by value</a:t>
            </a:r>
            <a:endParaRPr lang="en-US" altLang="x-none"/>
          </a:p>
          <a:p>
            <a:pPr>
              <a:spcBef>
                <a:spcPct val="60000"/>
              </a:spcBef>
            </a:pPr>
            <a:r>
              <a:rPr lang="en-US" altLang="x-none"/>
              <a:t>A copy of the </a:t>
            </a:r>
            <a:r>
              <a:rPr lang="en-US" altLang="x-none" i="1"/>
              <a:t>actual parameter </a:t>
            </a:r>
            <a:r>
              <a:rPr lang="en-US" altLang="x-none"/>
              <a:t>(the value passed in) is stored into the </a:t>
            </a:r>
            <a:r>
              <a:rPr lang="en-US" altLang="x-none" i="1"/>
              <a:t>formal parameter </a:t>
            </a:r>
            <a:r>
              <a:rPr lang="en-US" altLang="x-none"/>
              <a:t>(in the method header)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When an object is passed to a method, the actual parameter and the formal parameter become aliases of each other</a:t>
            </a:r>
          </a:p>
        </p:txBody>
      </p:sp>
      <p:sp>
        <p:nvSpPr>
          <p:cNvPr id="12800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Passing Objects to Methods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What a method does with a parameter may or may not have a permanent effect (outside the method)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Note the difference between changing the internal state of an object versus changing which object a reference points to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ParameterTester.java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ParameterModifier.java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Num.java 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x-none"/>
          </a:p>
        </p:txBody>
      </p:sp>
      <p:sp>
        <p:nvSpPr>
          <p:cNvPr id="1290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9856</Words>
  <Application>Microsoft Macintosh PowerPoint</Application>
  <PresentationFormat>On-screen Show (4:3)</PresentationFormat>
  <Paragraphs>2072</Paragraphs>
  <Slides>142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142</vt:i4>
      </vt:variant>
    </vt:vector>
  </HeadingPairs>
  <TitlesOfParts>
    <vt:vector size="152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Verdana</vt:lpstr>
      <vt:lpstr>Arial</vt:lpstr>
      <vt:lpstr>Default Design</vt:lpstr>
      <vt:lpstr>Custom Design</vt:lpstr>
      <vt:lpstr>Chapter 7 Object-Oriented Design</vt:lpstr>
      <vt:lpstr>Object-Oriented Design</vt:lpstr>
      <vt:lpstr>Outline</vt:lpstr>
      <vt:lpstr>Program Development</vt:lpstr>
      <vt:lpstr>Requirements</vt:lpstr>
      <vt:lpstr>Design</vt:lpstr>
      <vt:lpstr>Implementation</vt:lpstr>
      <vt:lpstr>Testing</vt:lpstr>
      <vt:lpstr>Identifying Classes and Objects</vt:lpstr>
      <vt:lpstr>Identifying Classes and Objects</vt:lpstr>
      <vt:lpstr>Identifying Classes and Objects</vt:lpstr>
      <vt:lpstr>Identifying Classes and Objects</vt:lpstr>
      <vt:lpstr>Identifying Classes and Objects</vt:lpstr>
      <vt:lpstr>Identifying Classes and Objects</vt:lpstr>
      <vt:lpstr>Outline</vt:lpstr>
      <vt:lpstr>Static Class Members</vt:lpstr>
      <vt:lpstr>The static Modifier</vt:lpstr>
      <vt:lpstr>Static Variables</vt:lpstr>
      <vt:lpstr>Static Methods</vt:lpstr>
      <vt:lpstr>Static Class Members</vt:lpstr>
      <vt:lpstr>Static Class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Check</vt:lpstr>
      <vt:lpstr>Quick Check</vt:lpstr>
      <vt:lpstr>Outline</vt:lpstr>
      <vt:lpstr>Class Relationships</vt:lpstr>
      <vt:lpstr>Dependency</vt:lpstr>
      <vt:lpstr>Dependency</vt:lpstr>
      <vt:lpstr>Dependency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Aggregation</vt:lpstr>
      <vt:lpstr>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Aggregation in UML</vt:lpstr>
      <vt:lpstr>The this Reference</vt:lpstr>
      <vt:lpstr>The this reference</vt:lpstr>
      <vt:lpstr>Outline</vt:lpstr>
      <vt:lpstr>Interfaces</vt:lpstr>
      <vt:lpstr>Interfaces</vt:lpstr>
      <vt:lpstr>Interfaces</vt:lpstr>
      <vt:lpstr>Interfaces</vt:lpstr>
      <vt:lpstr>Interfaces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Interfaces</vt:lpstr>
      <vt:lpstr>Interfaces</vt:lpstr>
      <vt:lpstr>The Comparable Interface</vt:lpstr>
      <vt:lpstr>The Iterator Interface</vt:lpstr>
      <vt:lpstr>The Iterable Interface</vt:lpstr>
      <vt:lpstr>Interfaces</vt:lpstr>
      <vt:lpstr>Outline</vt:lpstr>
      <vt:lpstr>Enumerated Types</vt:lpstr>
      <vt:lpstr>Enumerated Types</vt:lpstr>
      <vt:lpstr>Enumerated Types</vt:lpstr>
      <vt:lpstr>PowerPoint Presentation</vt:lpstr>
      <vt:lpstr>PowerPoint Presentation</vt:lpstr>
      <vt:lpstr>PowerPoint Presentation</vt:lpstr>
      <vt:lpstr>PowerPoint Presentation</vt:lpstr>
      <vt:lpstr>Enumerated Types</vt:lpstr>
      <vt:lpstr>Outline</vt:lpstr>
      <vt:lpstr>Method Design</vt:lpstr>
      <vt:lpstr>Method Decomposition</vt:lpstr>
      <vt:lpstr>Method Decomposition</vt:lpstr>
      <vt:lpstr>Method Decomposition</vt:lpstr>
      <vt:lpstr>Method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Diagram for Pig Latin</vt:lpstr>
      <vt:lpstr>Objects as Parameters</vt:lpstr>
      <vt:lpstr>Passing Objects to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Overloading</vt:lpstr>
      <vt:lpstr>Method Overloading</vt:lpstr>
      <vt:lpstr>Method Overloading</vt:lpstr>
      <vt:lpstr>Overloading Methods</vt:lpstr>
      <vt:lpstr>Outline</vt:lpstr>
      <vt:lpstr>Testing</vt:lpstr>
      <vt:lpstr>Testing</vt:lpstr>
      <vt:lpstr>Reviews</vt:lpstr>
      <vt:lpstr>Test Cases</vt:lpstr>
      <vt:lpstr>Defect and Regression Testing</vt:lpstr>
      <vt:lpstr>Black-Box Testing</vt:lpstr>
      <vt:lpstr>White-Box Testing</vt:lpstr>
      <vt:lpstr>Outline</vt:lpstr>
      <vt:lpstr>GUI Design</vt:lpstr>
      <vt:lpstr>Know the User</vt:lpstr>
      <vt:lpstr>Prevent User Errors</vt:lpstr>
      <vt:lpstr>Optimize User Abilities</vt:lpstr>
      <vt:lpstr>Be Consistent</vt:lpstr>
      <vt:lpstr>Outline</vt:lpstr>
      <vt:lpstr>Mouse Events</vt:lpstr>
      <vt:lpstr>Mouse Events</vt:lpstr>
      <vt:lpstr>PowerPoint Presentation</vt:lpstr>
      <vt:lpstr>PowerPoint Presentation</vt:lpstr>
      <vt:lpstr>PowerPoint Presentation</vt:lpstr>
      <vt:lpstr>PowerPoint Presentation</vt:lpstr>
      <vt:lpstr>Mouse Events</vt:lpstr>
      <vt:lpstr>PowerPoint Presentation</vt:lpstr>
      <vt:lpstr>PowerPoint Presentation</vt:lpstr>
      <vt:lpstr>PowerPoint Presentation</vt:lpstr>
      <vt:lpstr>PowerPoint Presentation</vt:lpstr>
      <vt:lpstr>Key Events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41</cp:revision>
  <dcterms:created xsi:type="dcterms:W3CDTF">2014-02-27T14:46:45Z</dcterms:created>
  <dcterms:modified xsi:type="dcterms:W3CDTF">2016-11-26T16:02:01Z</dcterms:modified>
</cp:coreProperties>
</file>