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56" r:id="rId2"/>
  </p:sldMasterIdLst>
  <p:notesMasterIdLst>
    <p:notesMasterId r:id="rId94"/>
  </p:notesMasterIdLst>
  <p:handoutMasterIdLst>
    <p:handoutMasterId r:id="rId95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5" r:id="rId14"/>
    <p:sldId id="269" r:id="rId15"/>
    <p:sldId id="270" r:id="rId16"/>
    <p:sldId id="271" r:id="rId17"/>
    <p:sldId id="347" r:id="rId18"/>
    <p:sldId id="312" r:id="rId19"/>
    <p:sldId id="348" r:id="rId20"/>
    <p:sldId id="314" r:id="rId21"/>
    <p:sldId id="354" r:id="rId22"/>
    <p:sldId id="306" r:id="rId23"/>
    <p:sldId id="273" r:id="rId24"/>
    <p:sldId id="315" r:id="rId25"/>
    <p:sldId id="320" r:id="rId26"/>
    <p:sldId id="274" r:id="rId27"/>
    <p:sldId id="275" r:id="rId28"/>
    <p:sldId id="276" r:id="rId29"/>
    <p:sldId id="277" r:id="rId30"/>
    <p:sldId id="316" r:id="rId31"/>
    <p:sldId id="318" r:id="rId32"/>
    <p:sldId id="319" r:id="rId33"/>
    <p:sldId id="324" r:id="rId34"/>
    <p:sldId id="322" r:id="rId35"/>
    <p:sldId id="323" r:id="rId36"/>
    <p:sldId id="325" r:id="rId37"/>
    <p:sldId id="278" r:id="rId38"/>
    <p:sldId id="279" r:id="rId39"/>
    <p:sldId id="326" r:id="rId40"/>
    <p:sldId id="328" r:id="rId41"/>
    <p:sldId id="329" r:id="rId42"/>
    <p:sldId id="307" r:id="rId43"/>
    <p:sldId id="281" r:id="rId44"/>
    <p:sldId id="282" r:id="rId45"/>
    <p:sldId id="330" r:id="rId46"/>
    <p:sldId id="332" r:id="rId47"/>
    <p:sldId id="333" r:id="rId48"/>
    <p:sldId id="283" r:id="rId49"/>
    <p:sldId id="334" r:id="rId50"/>
    <p:sldId id="335" r:id="rId51"/>
    <p:sldId id="336" r:id="rId52"/>
    <p:sldId id="308" r:id="rId53"/>
    <p:sldId id="285" r:id="rId54"/>
    <p:sldId id="286" r:id="rId55"/>
    <p:sldId id="287" r:id="rId56"/>
    <p:sldId id="288" r:id="rId57"/>
    <p:sldId id="337" r:id="rId58"/>
    <p:sldId id="338" r:id="rId59"/>
    <p:sldId id="339" r:id="rId60"/>
    <p:sldId id="309" r:id="rId61"/>
    <p:sldId id="290" r:id="rId62"/>
    <p:sldId id="291" r:id="rId63"/>
    <p:sldId id="292" r:id="rId64"/>
    <p:sldId id="293" r:id="rId65"/>
    <p:sldId id="352" r:id="rId66"/>
    <p:sldId id="353" r:id="rId67"/>
    <p:sldId id="310" r:id="rId68"/>
    <p:sldId id="295" r:id="rId69"/>
    <p:sldId id="299" r:id="rId70"/>
    <p:sldId id="355" r:id="rId71"/>
    <p:sldId id="356" r:id="rId72"/>
    <p:sldId id="357" r:id="rId73"/>
    <p:sldId id="300" r:id="rId74"/>
    <p:sldId id="358" r:id="rId75"/>
    <p:sldId id="311" r:id="rId76"/>
    <p:sldId id="359" r:id="rId77"/>
    <p:sldId id="360" r:id="rId78"/>
    <p:sldId id="361" r:id="rId79"/>
    <p:sldId id="362" r:id="rId80"/>
    <p:sldId id="363" r:id="rId81"/>
    <p:sldId id="364" r:id="rId82"/>
    <p:sldId id="365" r:id="rId83"/>
    <p:sldId id="366" r:id="rId84"/>
    <p:sldId id="367" r:id="rId85"/>
    <p:sldId id="368" r:id="rId86"/>
    <p:sldId id="369" r:id="rId87"/>
    <p:sldId id="370" r:id="rId88"/>
    <p:sldId id="371" r:id="rId89"/>
    <p:sldId id="372" r:id="rId90"/>
    <p:sldId id="373" r:id="rId91"/>
    <p:sldId id="374" r:id="rId92"/>
    <p:sldId id="304" r:id="rId9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8000"/>
    <a:srgbClr val="D9FB9D"/>
    <a:srgbClr val="CCF5A3"/>
    <a:srgbClr val="FFFFCC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5"/>
    <p:restoredTop sz="94674"/>
  </p:normalViewPr>
  <p:slideViewPr>
    <p:cSldViewPr>
      <p:cViewPr varScale="1">
        <p:scale>
          <a:sx n="124" d="100"/>
          <a:sy n="124" d="100"/>
        </p:scale>
        <p:origin x="3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notesMaster" Target="notesMasters/notesMaster1.xml"/><Relationship Id="rId95" Type="http://schemas.openxmlformats.org/officeDocument/2006/relationships/handoutMaster" Target="handoutMasters/handoutMaster1.xml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6F2DC84-ECFD-304A-9784-7DE86725F171}" type="datetime1">
              <a:rPr lang="en-US" altLang="x-none"/>
              <a:pPr/>
              <a:t>11/23/16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0F1518F-886F-9240-B9AA-135A0F0C8B9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5738C53-0450-324C-B8C6-A92BA7EEE11C}" type="datetime1">
              <a:rPr lang="en-US" altLang="x-none"/>
              <a:pPr/>
              <a:t>11/23/16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24C5968-B8BF-BE43-B49F-79A1551C6675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822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3548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270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76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162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r>
              <a:rPr lang="en-US" altLang="x-none"/>
              <a:t>3-</a:t>
            </a:r>
            <a:fld id="{1877BE8A-1F04-7447-8544-E9FE4DC88CC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7881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98104-8E98-3F4B-B327-5D8BB330378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5173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F253D-EE41-8247-B167-938BA37A7F4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73367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88BFE-97D7-B642-AFA9-FDB3A483A9F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10890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DA0CD-C572-8544-858E-DA53AE8C051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9407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E1E29-C8F9-014A-A3BB-E70D5DFD876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9791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84C6C-35FC-2742-ADD2-DCF99B321C3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71105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761C6-E0AB-154B-AFFD-049A9D40052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86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95793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A5439-C9FB-AD45-93AB-26D400B6FF9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869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3341F-3B04-494D-A17E-3DBE1332B8E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3922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33171-0207-F942-A2EA-51A06515897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4732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61671-50FD-8545-AC12-5D94A70BD0F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8050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647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5387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1548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3958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8349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7819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4589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77000"/>
            <a:ext cx="556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8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x-none" altLang="x-none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A24E9D2-4A3E-B648-8E9B-EC01B2E1BA7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altLang="x-none"/>
              <a:t>Chapter 3</a:t>
            </a:r>
            <a:br>
              <a:rPr lang="en-US" altLang="x-none"/>
            </a:br>
            <a:r>
              <a:rPr lang="en-US" altLang="x-none"/>
              <a:t>Using Classes and Objects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438400"/>
            <a:ext cx="5486400" cy="1905000"/>
          </a:xfrm>
        </p:spPr>
        <p:txBody>
          <a:bodyPr/>
          <a:lstStyle/>
          <a:p>
            <a:pPr eaLnBrk="1" hangingPunct="1"/>
            <a:r>
              <a:rPr lang="en-US" altLang="x-none" sz="3200"/>
              <a:t>Java Software Solutions</a:t>
            </a:r>
            <a:endParaRPr lang="en-US" altLang="x-none"/>
          </a:p>
          <a:p>
            <a:pPr eaLnBrk="1" hangingPunct="1"/>
            <a:r>
              <a:rPr lang="en-US" altLang="x-none"/>
              <a:t>Foundations of Program Design</a:t>
            </a:r>
          </a:p>
          <a:p>
            <a:pPr eaLnBrk="1" hangingPunct="1"/>
            <a:r>
              <a:rPr lang="en-US" altLang="x-none"/>
              <a:t>9</a:t>
            </a:r>
            <a:r>
              <a:rPr lang="en-US" altLang="x-none" baseline="30000"/>
              <a:t>th</a:t>
            </a:r>
            <a:r>
              <a:rPr lang="en-US" altLang="x-none"/>
              <a:t> Edition</a:t>
            </a:r>
          </a:p>
          <a:p>
            <a:pPr algn="r" eaLnBrk="1" hangingPunct="1"/>
            <a:endParaRPr lang="en-US" altLang="x-none"/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5181600" y="4837113"/>
            <a:ext cx="3673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John Lewis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William Loftus</a:t>
            </a:r>
          </a:p>
        </p:txBody>
      </p:sp>
      <p:pic>
        <p:nvPicPr>
          <p:cNvPr id="286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29718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Aliases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105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Two or more references that refer to the same object are called </a:t>
            </a:r>
            <a:r>
              <a:rPr lang="en-US" altLang="x-none" i="1"/>
              <a:t>aliases</a:t>
            </a:r>
            <a:r>
              <a:rPr lang="en-US" altLang="x-none"/>
              <a:t> of each other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That creates an interesting situation: one object can be accessed using multiple reference variables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Aliases can be useful, but should be managed carefully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Changing an object through one reference changes it for all of its aliases, because there is really only one object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Garbage Collection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2578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When an object no longer has any valid references to it, it can no longer be accessed by the program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The object is useless, and therefore is called </a:t>
            </a:r>
            <a:r>
              <a:rPr lang="en-US" altLang="x-none" i="1"/>
              <a:t>garbage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Java performs </a:t>
            </a:r>
            <a:r>
              <a:rPr lang="en-US" altLang="x-none" i="1"/>
              <a:t>automatic garbage collection</a:t>
            </a:r>
            <a:r>
              <a:rPr lang="en-US" altLang="x-none"/>
              <a:t> periodically, returning an object's memory to the system for future use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In other languages, the programmer is responsible for performing garbage collection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67000" y="1447800"/>
            <a:ext cx="47339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Creating Objects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The String 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The Random and Math Classes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Formatting Output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Enumerated Types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Wrapper Classes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Introduction to JavaFX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Shapes and Color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828800" y="210343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9940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String Class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495800"/>
          </a:xfrm>
        </p:spPr>
        <p:txBody>
          <a:bodyPr/>
          <a:lstStyle/>
          <a:p>
            <a:pPr>
              <a:spcBef>
                <a:spcPct val="85000"/>
              </a:spcBef>
            </a:pPr>
            <a:r>
              <a:rPr lang="en-US" altLang="x-none"/>
              <a:t>Because strings are so common, we don't have to use the </a:t>
            </a:r>
            <a:r>
              <a:rPr lang="en-US" altLang="x-none">
                <a:latin typeface="Courier New" charset="0"/>
              </a:rPr>
              <a:t>new</a:t>
            </a:r>
            <a:r>
              <a:rPr lang="en-US" altLang="x-none"/>
              <a:t> operator to create a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object</a:t>
            </a:r>
          </a:p>
          <a:p>
            <a:pPr algn="ctr">
              <a:spcBef>
                <a:spcPct val="85000"/>
              </a:spcBef>
              <a:buFont typeface="Times" charset="0"/>
              <a:buNone/>
            </a:pPr>
            <a:r>
              <a:rPr lang="en-US" altLang="x-none">
                <a:latin typeface="Courier New" charset="0"/>
              </a:rPr>
              <a:t>title = "Java Software Solutions";</a:t>
            </a:r>
            <a:endParaRPr lang="en-US" altLang="x-none"/>
          </a:p>
          <a:p>
            <a:pPr>
              <a:spcBef>
                <a:spcPct val="85000"/>
              </a:spcBef>
            </a:pPr>
            <a:r>
              <a:rPr lang="en-US" altLang="x-none"/>
              <a:t>This is special syntax that works </a:t>
            </a:r>
            <a:r>
              <a:rPr lang="en-US" altLang="x-none" u="sng"/>
              <a:t>only</a:t>
            </a:r>
            <a:r>
              <a:rPr lang="en-US" altLang="x-none"/>
              <a:t> for strings</a:t>
            </a:r>
          </a:p>
          <a:p>
            <a:pPr>
              <a:spcBef>
                <a:spcPct val="85000"/>
              </a:spcBef>
            </a:pPr>
            <a:r>
              <a:rPr lang="en-US" altLang="x-none"/>
              <a:t>Each string literal (enclosed in double quotes) represents a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object</a:t>
            </a: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String Methods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648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Once a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object has been created, neither its value nor its length can be changed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Therefore we say that an object of the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class is </a:t>
            </a:r>
            <a:r>
              <a:rPr lang="en-US" altLang="x-none" i="1"/>
              <a:t>immutable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However, several methods of the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class return new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objects that are modified versions of the original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String Indexes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 is occasionally helpful to refer to a particular character within a string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This can be done by specifying the character's numeric </a:t>
            </a:r>
            <a:r>
              <a:rPr lang="en-US" altLang="x-none" i="1"/>
              <a:t>index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indexes begin at zero in each string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In the string </a:t>
            </a:r>
            <a:r>
              <a:rPr lang="en-US" altLang="x-none">
                <a:latin typeface="Courier New" charset="0"/>
              </a:rPr>
              <a:t>"Hello"</a:t>
            </a:r>
            <a:r>
              <a:rPr lang="en-US" altLang="x-none"/>
              <a:t>, the character </a:t>
            </a:r>
            <a:r>
              <a:rPr lang="en-US" altLang="x-none">
                <a:latin typeface="Courier New" charset="0"/>
              </a:rPr>
              <a:t>'H'</a:t>
            </a:r>
            <a:r>
              <a:rPr lang="en-US" altLang="x-none"/>
              <a:t> is at index 0 and the </a:t>
            </a:r>
            <a:r>
              <a:rPr lang="en-US" altLang="x-none">
                <a:latin typeface="Courier New" charset="0"/>
              </a:rPr>
              <a:t>'o'</a:t>
            </a:r>
            <a:r>
              <a:rPr lang="en-US" altLang="x-none"/>
              <a:t> is at index 4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See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StringMutation.java </a:t>
            </a: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609600" y="382588"/>
            <a:ext cx="7910513" cy="5662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StringMutation.java       Author: Lewis/Loftus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the String class and its methods.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3366FF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StringMutation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Prints a string and various mutations of 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String phrase = "Change is inevitable";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String mutation1, mutation2, mutation3, mutation4;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System.out.println("Original string: \"" + phrase + "\"");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System.out.println("Length of string: " + phrase.length());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mutation1 = phrase.concat(", except from vending machines.");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mutation2 = mutation1.toUpperCase();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mutation3 = mutation2.replace('E', 'X');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mutation4 = mutation3.substring(3, 30);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609600" y="1620838"/>
            <a:ext cx="7910513" cy="2646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Print each mutated string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System.out.println("Mutation #1: " + mutation1);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System.out.println("Mutation #2: " + mutation2);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System.out.println("Mutation #3: " + mutation3);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System.out.println("Mutation #4: " + mutation4);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System.out.println("Mutated length: " + mutation4.length());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609600" y="1620838"/>
            <a:ext cx="7910513" cy="2646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Print each mutated string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Mutation #1: " + mutation1);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Mutation #2: " + mutation2);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Mutation #3: " + mutation3);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Mutation #4: " + mutation4);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("Mutated length: " + mutation4.length());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23863" y="752475"/>
            <a:ext cx="8262937" cy="2524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 u="sng">
                <a:ea typeface="Courier New" charset="0"/>
                <a:cs typeface="Courier New" charset="0"/>
              </a:rPr>
              <a:t>Output</a:t>
            </a:r>
            <a:endParaRPr lang="en-US" altLang="x-none" sz="2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Original string: "Change is inevitable"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Length of string: 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Mutation #1: Change is inevitable, except from vending machines.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Mutation #2: CHANGE IS INEVITABLE, EXCEPT FROM VENDING MACHINES.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Mutation #3: CHANGX IS INXVITABLX, XXCXPT FROM VXNDING MACHINXS.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Mutation #4: NGX IS INXVITABLX, XXCXPT 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Mutated length: 27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304800" y="12065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What output is produced by the following?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609600" y="1981200"/>
            <a:ext cx="79422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String str = "Space, the final frontier.";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System.out.println(str.length());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System.out.println(str.substring(7));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System.out.println(str.toUpperCase());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System.out.println(str.length());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400" b="1"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Using Classes and Objects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181600"/>
          </a:xfrm>
          <a:noFill/>
        </p:spPr>
        <p:txBody>
          <a:bodyPr lIns="92075" tIns="46038" rIns="92075" bIns="46038"/>
          <a:lstStyle/>
          <a:p>
            <a:pPr>
              <a:spcBef>
                <a:spcPct val="70000"/>
              </a:spcBef>
            </a:pPr>
            <a:r>
              <a:rPr lang="en-US" altLang="x-none" sz="2400"/>
              <a:t>We can create more interesting programs using predefined classes and related objects</a:t>
            </a:r>
          </a:p>
          <a:p>
            <a:pPr>
              <a:spcBef>
                <a:spcPct val="70000"/>
              </a:spcBef>
            </a:pPr>
            <a:r>
              <a:rPr lang="en-US" altLang="x-none" sz="2400"/>
              <a:t>Chapter 3 focuses on:</a:t>
            </a:r>
          </a:p>
          <a:p>
            <a:pPr lvl="1">
              <a:spcBef>
                <a:spcPct val="60000"/>
              </a:spcBef>
            </a:pPr>
            <a:r>
              <a:rPr lang="en-US" altLang="x-none" sz="2000"/>
              <a:t>object creation and object references</a:t>
            </a:r>
          </a:p>
          <a:p>
            <a:pPr lvl="1"/>
            <a:r>
              <a:rPr lang="en-US" altLang="x-none" sz="2000"/>
              <a:t>the </a:t>
            </a:r>
            <a:r>
              <a:rPr lang="en-US" altLang="x-none" sz="2000">
                <a:latin typeface="Courier New" charset="0"/>
              </a:rPr>
              <a:t>String</a:t>
            </a:r>
            <a:r>
              <a:rPr lang="en-US" altLang="x-none" sz="2000"/>
              <a:t> class and its methods</a:t>
            </a:r>
          </a:p>
          <a:p>
            <a:pPr lvl="1"/>
            <a:r>
              <a:rPr lang="en-US" altLang="x-none" sz="2000"/>
              <a:t>the Java API class library</a:t>
            </a:r>
          </a:p>
          <a:p>
            <a:pPr lvl="1"/>
            <a:r>
              <a:rPr lang="en-US" altLang="x-none" sz="2000"/>
              <a:t>the </a:t>
            </a:r>
            <a:r>
              <a:rPr lang="en-US" altLang="x-none" sz="2000">
                <a:latin typeface="Courier New" charset="0"/>
              </a:rPr>
              <a:t>Random</a:t>
            </a:r>
            <a:r>
              <a:rPr lang="en-US" altLang="x-none" sz="2000"/>
              <a:t> and </a:t>
            </a:r>
            <a:r>
              <a:rPr lang="en-US" altLang="x-none" sz="2000">
                <a:latin typeface="Courier New" charset="0"/>
              </a:rPr>
              <a:t>Math</a:t>
            </a:r>
            <a:r>
              <a:rPr lang="en-US" altLang="x-none" sz="2000"/>
              <a:t> classes</a:t>
            </a:r>
          </a:p>
          <a:p>
            <a:pPr lvl="1"/>
            <a:r>
              <a:rPr lang="en-US" altLang="x-none" sz="2000"/>
              <a:t>formatting output</a:t>
            </a:r>
          </a:p>
          <a:p>
            <a:pPr lvl="1"/>
            <a:r>
              <a:rPr lang="en-US" altLang="x-none" sz="2000"/>
              <a:t>enumerated types</a:t>
            </a:r>
          </a:p>
          <a:p>
            <a:pPr lvl="1"/>
            <a:r>
              <a:rPr lang="en-US" altLang="x-none" sz="2000"/>
              <a:t>wrapper classes</a:t>
            </a:r>
          </a:p>
          <a:p>
            <a:pPr lvl="1"/>
            <a:r>
              <a:rPr lang="en-US" altLang="x-none" sz="2000"/>
              <a:t>JavaFX graphics API</a:t>
            </a:r>
          </a:p>
          <a:p>
            <a:pPr lvl="1"/>
            <a:r>
              <a:rPr lang="en-US" altLang="x-none" sz="2000"/>
              <a:t>shape classes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  <p:custDataLst>
      <p:tags r:id="rId1"/>
    </p:custData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304800" y="12065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What output is produced by the following?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609600" y="1981200"/>
            <a:ext cx="79422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String str = "Space, the final frontier.";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System.out.println(str.length());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System.out.println(str.substring(7));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System.out.println(str.toUpperCase());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System.out.println(str.length());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400" b="1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4267200"/>
            <a:ext cx="5172075" cy="17541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>
                <a:latin typeface="Courier New" charset="0"/>
                <a:ea typeface="Courier New" charset="0"/>
                <a:cs typeface="Courier New" charset="0"/>
              </a:rPr>
              <a:t>26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>
                <a:latin typeface="Courier New" charset="0"/>
                <a:ea typeface="Courier New" charset="0"/>
                <a:cs typeface="Courier New" charset="0"/>
              </a:rPr>
              <a:t>the final frontier.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>
                <a:latin typeface="Courier New" charset="0"/>
                <a:ea typeface="Courier New" charset="0"/>
                <a:cs typeface="Courier New" charset="0"/>
              </a:rPr>
              <a:t>SPACE, THE FINAL FRONTIER.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>
                <a:latin typeface="Courier New" charset="0"/>
                <a:ea typeface="Courier New" charset="0"/>
                <a:cs typeface="Courier New" charset="0"/>
              </a:rPr>
              <a:t>26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67000" y="1447800"/>
            <a:ext cx="473233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Creating Objects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The String 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The Random and Math Classes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Formatting Output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Enumerated Types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Wrapper Classes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Introduction to JavaFX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Shapes and Color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828800" y="264318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9156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Class Libraries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334000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altLang="x-none"/>
              <a:t>A </a:t>
            </a:r>
            <a:r>
              <a:rPr lang="en-US" altLang="x-none" i="1"/>
              <a:t>class library</a:t>
            </a:r>
            <a:r>
              <a:rPr lang="en-US" altLang="x-none"/>
              <a:t> is a collection of classes that we can use when developing programs</a:t>
            </a:r>
          </a:p>
          <a:p>
            <a:pPr>
              <a:spcBef>
                <a:spcPct val="75000"/>
              </a:spcBef>
            </a:pPr>
            <a:r>
              <a:rPr lang="en-US" altLang="x-none"/>
              <a:t>The </a:t>
            </a:r>
            <a:r>
              <a:rPr lang="en-US" altLang="x-none" i="1"/>
              <a:t>Java standard class library</a:t>
            </a:r>
            <a:r>
              <a:rPr lang="en-US" altLang="x-none"/>
              <a:t> is part of any Java development environment</a:t>
            </a:r>
          </a:p>
          <a:p>
            <a:pPr>
              <a:spcBef>
                <a:spcPct val="75000"/>
              </a:spcBef>
            </a:pPr>
            <a:r>
              <a:rPr lang="en-US" altLang="x-none"/>
              <a:t>Its classes are not part of the Java language per se, but we rely on them heavily</a:t>
            </a:r>
          </a:p>
          <a:p>
            <a:pPr>
              <a:spcBef>
                <a:spcPct val="75000"/>
              </a:spcBef>
            </a:pPr>
            <a:r>
              <a:rPr lang="en-US" altLang="x-none"/>
              <a:t>Various classes we've already used (</a:t>
            </a:r>
            <a:r>
              <a:rPr lang="en-US" altLang="x-none">
                <a:latin typeface="Courier New" charset="0"/>
              </a:rPr>
              <a:t>System</a:t>
            </a:r>
            <a:r>
              <a:rPr lang="en-US" altLang="x-none"/>
              <a:t> , </a:t>
            </a:r>
            <a:r>
              <a:rPr lang="en-US" altLang="x-none">
                <a:latin typeface="Courier New" charset="0"/>
              </a:rPr>
              <a:t>Scanner</a:t>
            </a:r>
            <a:r>
              <a:rPr lang="en-US" altLang="x-none"/>
              <a:t>,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) are part of the Java standard class library</a:t>
            </a: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Java API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334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/>
              <a:t>The Java class library is sometimes referred to as the Java API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/>
              <a:t>API stands for Application Programming Interface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/>
              <a:t>Clusters of related classes are sometimes referred to as specific APIs: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x-none" dirty="0"/>
              <a:t>The </a:t>
            </a:r>
            <a:r>
              <a:rPr lang="en-US" altLang="x-none" dirty="0" smtClean="0"/>
              <a:t>JavaFX API</a:t>
            </a:r>
            <a:endParaRPr lang="en-US" altLang="x-none" dirty="0"/>
          </a:p>
          <a:p>
            <a:pPr lvl="1">
              <a:spcBef>
                <a:spcPct val="0"/>
              </a:spcBef>
              <a:spcAft>
                <a:spcPts val="2400"/>
              </a:spcAft>
            </a:pPr>
            <a:r>
              <a:rPr lang="en-US" altLang="x-none" dirty="0"/>
              <a:t>The Database API</a:t>
            </a: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Java API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1219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/>
              <a:t>Get comfortable </a:t>
            </a:r>
            <a:r>
              <a:rPr lang="en-US" altLang="x-none" dirty="0" smtClean="0"/>
              <a:t>using the </a:t>
            </a:r>
            <a:r>
              <a:rPr lang="en-US" altLang="x-none" dirty="0"/>
              <a:t>online Java API documentation</a:t>
            </a: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pic>
        <p:nvPicPr>
          <p:cNvPr id="522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24075"/>
            <a:ext cx="61722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Packages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2133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For purposes of accessing them, classes in the Java API are organized into </a:t>
            </a:r>
            <a:r>
              <a:rPr lang="en-US" altLang="x-none" i="1"/>
              <a:t>packages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These often overlap with specific APIs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Examples:</a:t>
            </a:r>
          </a:p>
        </p:txBody>
      </p:sp>
      <p:grpSp>
        <p:nvGrpSpPr>
          <p:cNvPr id="53251" name="Group 8"/>
          <p:cNvGrpSpPr>
            <a:grpSpLocks/>
          </p:cNvGrpSpPr>
          <p:nvPr/>
        </p:nvGrpSpPr>
        <p:grpSpPr bwMode="auto">
          <a:xfrm>
            <a:off x="1295400" y="3429001"/>
            <a:ext cx="5892800" cy="2155826"/>
            <a:chOff x="1013" y="1968"/>
            <a:chExt cx="3712" cy="1358"/>
          </a:xfrm>
        </p:grpSpPr>
        <p:sp>
          <p:nvSpPr>
            <p:cNvPr id="53253" name="Text Box 5"/>
            <p:cNvSpPr txBox="1">
              <a:spLocks noChangeArrowheads="1"/>
            </p:cNvSpPr>
            <p:nvPr/>
          </p:nvSpPr>
          <p:spPr bwMode="auto">
            <a:xfrm>
              <a:off x="1013" y="1968"/>
              <a:ext cx="1543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 u="sng" dirty="0">
                  <a:solidFill>
                    <a:srgbClr val="008000"/>
                  </a:solidFill>
                  <a:latin typeface="Arial Unicode MS" charset="0"/>
                </a:rPr>
                <a:t>Package</a:t>
              </a:r>
              <a:endParaRPr lang="en-US" altLang="x-none" sz="2000" b="1" dirty="0">
                <a:solidFill>
                  <a:srgbClr val="008000"/>
                </a:solidFill>
                <a:latin typeface="Arial Unicode MS" charset="0"/>
              </a:endParaRPr>
            </a:p>
            <a:p>
              <a:pPr eaLnBrk="1" hangingPunct="1">
                <a:spcBef>
                  <a:spcPct val="70000"/>
                </a:spcBef>
                <a:buFontTx/>
                <a:buNone/>
              </a:pPr>
              <a:r>
                <a:rPr lang="en-US" altLang="x-none" sz="2000" b="1" dirty="0" err="1" smtClean="0">
                  <a:solidFill>
                    <a:srgbClr val="008000"/>
                  </a:solidFill>
                  <a:latin typeface="Arial Unicode MS" charset="0"/>
                </a:rPr>
                <a:t>java.lang</a:t>
              </a:r>
              <a:endParaRPr lang="en-US" altLang="x-none" sz="2000" b="1" dirty="0" smtClean="0">
                <a:solidFill>
                  <a:srgbClr val="008000"/>
                </a:solidFill>
                <a:latin typeface="Arial Unicode MS" charset="0"/>
              </a:endParaRPr>
            </a:p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x-none" sz="2000" b="1" dirty="0" err="1" smtClean="0">
                  <a:solidFill>
                    <a:srgbClr val="008000"/>
                  </a:solidFill>
                  <a:latin typeface="Arial Unicode MS" charset="0"/>
                </a:rPr>
                <a:t>java.util</a:t>
              </a:r>
              <a:endParaRPr lang="en-US" altLang="x-none" sz="2000" b="1" dirty="0">
                <a:solidFill>
                  <a:srgbClr val="008000"/>
                </a:solidFill>
                <a:latin typeface="Arial Unicode M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 dirty="0" err="1" smtClean="0">
                  <a:solidFill>
                    <a:srgbClr val="008000"/>
                  </a:solidFill>
                  <a:latin typeface="Arial Unicode MS" charset="0"/>
                </a:rPr>
                <a:t>java.net</a:t>
              </a:r>
              <a:endParaRPr lang="en-US" altLang="x-none" sz="2000" b="1" dirty="0">
                <a:solidFill>
                  <a:srgbClr val="008000"/>
                </a:solidFill>
                <a:latin typeface="Arial Unicode M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 dirty="0" err="1">
                  <a:solidFill>
                    <a:srgbClr val="008000"/>
                  </a:solidFill>
                  <a:latin typeface="Arial Unicode MS" charset="0"/>
                </a:rPr>
                <a:t>javafx.scene.shape</a:t>
              </a:r>
              <a:endParaRPr lang="en-US" altLang="x-none" sz="2000" b="1" dirty="0">
                <a:solidFill>
                  <a:srgbClr val="008000"/>
                </a:solidFill>
                <a:latin typeface="Arial Unicode M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 dirty="0" err="1">
                  <a:solidFill>
                    <a:srgbClr val="008000"/>
                  </a:solidFill>
                  <a:latin typeface="Arial Unicode MS" charset="0"/>
                </a:rPr>
                <a:t>javafx.scene.control</a:t>
              </a:r>
              <a:endParaRPr lang="en-US" altLang="x-none" sz="2000" b="1" dirty="0">
                <a:solidFill>
                  <a:srgbClr val="008000"/>
                </a:solidFill>
                <a:latin typeface="Arial Unicode MS" charset="0"/>
              </a:endParaRPr>
            </a:p>
          </p:txBody>
        </p:sp>
        <p:sp>
          <p:nvSpPr>
            <p:cNvPr id="53254" name="Text Box 6"/>
            <p:cNvSpPr txBox="1">
              <a:spLocks noChangeArrowheads="1"/>
            </p:cNvSpPr>
            <p:nvPr/>
          </p:nvSpPr>
          <p:spPr bwMode="auto">
            <a:xfrm>
              <a:off x="2885" y="1969"/>
              <a:ext cx="1840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 u="sng" dirty="0">
                  <a:solidFill>
                    <a:srgbClr val="008000"/>
                  </a:solidFill>
                  <a:latin typeface="Arial Unicode MS" charset="0"/>
                </a:rPr>
                <a:t>Purpose</a:t>
              </a:r>
              <a:endParaRPr lang="en-US" altLang="x-none" sz="2000" b="1" dirty="0">
                <a:solidFill>
                  <a:srgbClr val="008000"/>
                </a:solidFill>
                <a:latin typeface="Arial Unicode MS" charset="0"/>
              </a:endParaRPr>
            </a:p>
            <a:p>
              <a:pPr eaLnBrk="1" hangingPunct="1">
                <a:spcBef>
                  <a:spcPct val="70000"/>
                </a:spcBef>
                <a:buFontTx/>
                <a:buNone/>
              </a:pPr>
              <a:r>
                <a:rPr lang="en-US" altLang="x-none" sz="2000" b="1" dirty="0">
                  <a:solidFill>
                    <a:srgbClr val="008000"/>
                  </a:solidFill>
                  <a:latin typeface="Arial Unicode MS" charset="0"/>
                </a:rPr>
                <a:t>General </a:t>
              </a:r>
              <a:r>
                <a:rPr lang="en-US" altLang="x-none" sz="2000" b="1" dirty="0" smtClean="0">
                  <a:solidFill>
                    <a:srgbClr val="008000"/>
                  </a:solidFill>
                  <a:latin typeface="Arial Unicode MS" charset="0"/>
                </a:rPr>
                <a:t>support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US" altLang="x-none" sz="2000" b="1" dirty="0" smtClean="0">
                  <a:solidFill>
                    <a:srgbClr val="008000"/>
                  </a:solidFill>
                  <a:latin typeface="Arial Unicode MS" charset="0"/>
                </a:rPr>
                <a:t>Utilities</a:t>
              </a:r>
              <a:endParaRPr lang="en-US" altLang="x-none" sz="2000" b="1" dirty="0">
                <a:solidFill>
                  <a:srgbClr val="008000"/>
                </a:solidFill>
                <a:latin typeface="Arial Unicode M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 dirty="0" smtClean="0">
                  <a:solidFill>
                    <a:srgbClr val="008000"/>
                  </a:solidFill>
                  <a:latin typeface="Arial Unicode MS" charset="0"/>
                </a:rPr>
                <a:t>Network </a:t>
              </a:r>
              <a:r>
                <a:rPr lang="en-US" altLang="x-none" sz="2000" b="1" dirty="0">
                  <a:solidFill>
                    <a:srgbClr val="008000"/>
                  </a:solidFill>
                  <a:latin typeface="Arial Unicode MS" charset="0"/>
                </a:rPr>
                <a:t>communication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 dirty="0">
                  <a:solidFill>
                    <a:srgbClr val="008000"/>
                  </a:solidFill>
                  <a:latin typeface="Arial Unicode MS" charset="0"/>
                </a:rPr>
                <a:t>Graphical shapes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 dirty="0">
                  <a:solidFill>
                    <a:srgbClr val="008000"/>
                  </a:solidFill>
                  <a:latin typeface="Arial Unicode MS" charset="0"/>
                </a:rPr>
                <a:t>GUI controls</a:t>
              </a:r>
              <a:endParaRPr lang="en-US" altLang="x-none" sz="2000" b="1" dirty="0">
                <a:solidFill>
                  <a:srgbClr val="008000"/>
                </a:solidFill>
                <a:latin typeface="Arial Unicode MS" charset="0"/>
              </a:endParaRPr>
            </a:p>
          </p:txBody>
        </p:sp>
      </p:grpSp>
      <p:sp>
        <p:nvSpPr>
          <p:cNvPr id="53252" name="Footer Placehold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import Declaration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When you want to use a class from a package, you could use its </a:t>
            </a:r>
            <a:r>
              <a:rPr lang="en-US" altLang="x-none" i="1"/>
              <a:t>fully qualified name</a:t>
            </a:r>
            <a:endParaRPr lang="en-US" altLang="x-none"/>
          </a:p>
          <a:p>
            <a:pPr algn="ctr">
              <a:lnSpc>
                <a:spcPct val="90000"/>
              </a:lnSpc>
              <a:spcBef>
                <a:spcPct val="75000"/>
              </a:spcBef>
              <a:buFont typeface="Times" charset="0"/>
              <a:buNone/>
            </a:pPr>
            <a:r>
              <a:rPr lang="en-US" altLang="x-none" sz="2400">
                <a:latin typeface="Courier New" charset="0"/>
              </a:rPr>
              <a:t>java.util.Scanner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Or you can </a:t>
            </a:r>
            <a:r>
              <a:rPr lang="en-US" altLang="x-none" i="1"/>
              <a:t>import</a:t>
            </a:r>
            <a:r>
              <a:rPr lang="en-US" altLang="x-none"/>
              <a:t> the class, and then use just the class name</a:t>
            </a:r>
          </a:p>
          <a:p>
            <a:pPr algn="ctr">
              <a:lnSpc>
                <a:spcPct val="90000"/>
              </a:lnSpc>
              <a:spcBef>
                <a:spcPct val="75000"/>
              </a:spcBef>
              <a:buFont typeface="Times" charset="0"/>
              <a:buNone/>
            </a:pPr>
            <a:r>
              <a:rPr lang="en-US" altLang="x-none" sz="2400">
                <a:latin typeface="Courier New" charset="0"/>
              </a:rPr>
              <a:t>import java.util.Scanner;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To import all classes in a particular package, you can use the * wildcard character</a:t>
            </a:r>
          </a:p>
          <a:p>
            <a:pPr algn="ctr">
              <a:lnSpc>
                <a:spcPct val="90000"/>
              </a:lnSpc>
              <a:spcBef>
                <a:spcPct val="75000"/>
              </a:spcBef>
              <a:buFont typeface="Times" charset="0"/>
              <a:buNone/>
            </a:pPr>
            <a:r>
              <a:rPr lang="en-US" altLang="x-none" sz="2400">
                <a:latin typeface="Courier New" charset="0"/>
              </a:rPr>
              <a:t>import java.util.*;</a:t>
            </a:r>
            <a:endParaRPr lang="en-US" altLang="x-none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import Declaration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All classes of the </a:t>
            </a:r>
            <a:r>
              <a:rPr lang="en-US" altLang="x-none">
                <a:latin typeface="Courier New" charset="0"/>
              </a:rPr>
              <a:t>java.lang</a:t>
            </a:r>
            <a:r>
              <a:rPr lang="en-US" altLang="x-none"/>
              <a:t> package are imported automatically into all programs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It's as if all programs contain the following line:</a:t>
            </a:r>
          </a:p>
          <a:p>
            <a:pPr algn="ctr">
              <a:lnSpc>
                <a:spcPct val="90000"/>
              </a:lnSpc>
              <a:spcBef>
                <a:spcPct val="75000"/>
              </a:spcBef>
              <a:buFont typeface="Times" charset="0"/>
              <a:buNone/>
            </a:pPr>
            <a:r>
              <a:rPr lang="en-US" altLang="x-none">
                <a:latin typeface="Courier New" charset="0"/>
              </a:rPr>
              <a:t>import java.lang.*;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That's why we didn't have to import the </a:t>
            </a:r>
            <a:r>
              <a:rPr lang="en-US" altLang="x-none">
                <a:latin typeface="Courier New" charset="0"/>
              </a:rPr>
              <a:t>System</a:t>
            </a:r>
            <a:r>
              <a:rPr lang="en-US" altLang="x-none"/>
              <a:t> or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classes explicitly in earlier programs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Scanner</a:t>
            </a:r>
            <a:r>
              <a:rPr lang="en-US" altLang="x-none"/>
              <a:t> class, on the other hand, is part of the </a:t>
            </a:r>
            <a:r>
              <a:rPr lang="en-US" altLang="x-none">
                <a:latin typeface="Courier New" charset="0"/>
              </a:rPr>
              <a:t>java.util</a:t>
            </a:r>
            <a:r>
              <a:rPr lang="en-US" altLang="x-none"/>
              <a:t> package, and therefore must be imported</a:t>
            </a:r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Random Class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495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Random</a:t>
            </a:r>
            <a:r>
              <a:rPr lang="en-US" altLang="x-none"/>
              <a:t> class is part of the </a:t>
            </a:r>
            <a:r>
              <a:rPr lang="en-US" altLang="x-none">
                <a:latin typeface="Courier New" charset="0"/>
              </a:rPr>
              <a:t>java.util</a:t>
            </a:r>
            <a:r>
              <a:rPr lang="en-US" altLang="x-none"/>
              <a:t> package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It provides methods that generate pseudorandom numbers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</a:t>
            </a:r>
            <a:r>
              <a:rPr lang="en-US" altLang="x-none">
                <a:latin typeface="Courier New" charset="0"/>
              </a:rPr>
              <a:t>Random</a:t>
            </a:r>
            <a:r>
              <a:rPr lang="en-US" altLang="x-none"/>
              <a:t> object performs complicated calculations based on a </a:t>
            </a:r>
            <a:r>
              <a:rPr lang="en-US" altLang="x-none" i="1"/>
              <a:t>seed value</a:t>
            </a:r>
            <a:r>
              <a:rPr lang="en-US" altLang="x-none"/>
              <a:t> to produce a stream of seemingly random values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See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RandomNumbers.java 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609600" y="382588"/>
            <a:ext cx="7910513" cy="60944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RandomNumbers.java       Author: Lewis/Loftus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creation of pseudo-random numbers using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Random class.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3366FF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java.util.Random;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RandomNumbers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Generates random numbers in various ranges.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  public static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Random generator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Random();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num1;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float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num2;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num1 = generator.nextInt();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System.out.println("A random integer: " + num1);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num1 = generator.nextInt(10);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System.out.println("From 0 to 9: " + num1);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67000" y="1447800"/>
            <a:ext cx="47339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Creating Objects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The String 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The Random and Math Classes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Formatting Output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Enumerated Types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Wrapper Classes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Introduction to JavaFX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Shapes and Color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828800" y="152558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0724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4370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num1 = generator.nextInt(10) + 1;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System.out.println("From 1 to 10: " + num1);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num1 = generator.nextInt(15) + 20;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System.out.println("From 20 to 34: " + num1);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num1 = generator.nextInt(20) - 10;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System.out.println("From -10 to 9: " + num1);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num2 = generator.nextFloat();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System.out.println("A random float (between 0-1): " + num2);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num2 = generator.nextFloat() * 6;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0.0 to 5.999999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num1 = 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)num2 + 1;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System.out.println("From 1 to 6: " + num1);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4370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num1 = generator.nextInt(10) + 1;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 ("From 1 to 10: " + num1);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num1 = generator.nextInt(15) + 20;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 ("From 20 to 34: " + num1);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num1 = generator.nextInt(20) - 10;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 ("From -10 to 9: " + num1);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num2 = generator.nextFloat();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System.out.println("A random float (between 0-1): " + num2);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num2 = generator.nextFloat() * 6;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0.0 to 5.999999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num1 = 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)num2 + 1;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System.out.println("From 1 to 6: " + num1);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868488" y="752475"/>
            <a:ext cx="5294312" cy="2524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 u="sng">
                <a:ea typeface="Courier New" charset="0"/>
                <a:cs typeface="Courier New" charset="0"/>
              </a:rPr>
              <a:t>Sample Run</a:t>
            </a:r>
            <a:endParaRPr lang="en-US" altLang="x-none" sz="2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A random integer: 672981683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From 0 to 9: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From 1 to 10: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From 20 to 34: 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From -10 to 9: -4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A random float (between 0-1): 0.18538326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From 1 to 6: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Given a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Random</a:t>
            </a:r>
            <a:r>
              <a:rPr lang="en-US" altLang="x-none"/>
              <a:t> object named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gen</a:t>
            </a:r>
            <a:r>
              <a:rPr lang="en-US" altLang="x-none"/>
              <a:t>, what range of values are produced by the following expressions?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838200" y="2655888"/>
            <a:ext cx="40640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gen.nextInt(25)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gen.nextInt(6) + 1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gen.nextInt(100) + 10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gen.nextInt(50) + 100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gen.nextInt(10) – 5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gen.nextInt(22) + 12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Given a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Random</a:t>
            </a:r>
            <a:r>
              <a:rPr lang="en-US" altLang="x-none"/>
              <a:t> object named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gen</a:t>
            </a:r>
            <a:r>
              <a:rPr lang="en-US" altLang="x-none"/>
              <a:t>, what range of values are produced by the following expressions?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  <p:sp>
        <p:nvSpPr>
          <p:cNvPr id="61444" name="TextBox 6"/>
          <p:cNvSpPr txBox="1">
            <a:spLocks noChangeArrowheads="1"/>
          </p:cNvSpPr>
          <p:nvPr/>
        </p:nvSpPr>
        <p:spPr bwMode="auto">
          <a:xfrm>
            <a:off x="838200" y="2655888"/>
            <a:ext cx="40640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gen.nextInt(25)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gen.nextInt(6) + 1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gen.nextInt(100) + 10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gen.nextInt(50) + 100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gen.nextInt(10) – 5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gen.nextInt(22) + 12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588000" y="2209800"/>
            <a:ext cx="2032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x-none" sz="2400" b="1" u="sng">
                <a:ea typeface="Courier New" charset="0"/>
                <a:cs typeface="Courier New" charset="0"/>
              </a:rPr>
              <a:t>Range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0 to 24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1 to 6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10 to 109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100 to 149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-5 to 4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12 to 33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Write an expression that produces a random integer in the following ranges: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614488" y="2362200"/>
            <a:ext cx="1662112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x-none" sz="2400" b="1" u="sng">
                <a:ea typeface="Courier New" charset="0"/>
                <a:cs typeface="Courier New" charset="0"/>
              </a:rPr>
              <a:t>Range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0 to 12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1 to 20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15 to 20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-10 to 0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Write an expression that produces a random integer in the following ranges: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3741738" y="2805113"/>
            <a:ext cx="387826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gen.nextInt(13)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gen.nextInt(20) + 1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gen.nextInt(6) + 15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gen.nextInt(11) – 10</a:t>
            </a:r>
          </a:p>
        </p:txBody>
      </p:sp>
      <p:sp>
        <p:nvSpPr>
          <p:cNvPr id="63493" name="TextBox 6"/>
          <p:cNvSpPr txBox="1">
            <a:spLocks noChangeArrowheads="1"/>
          </p:cNvSpPr>
          <p:nvPr/>
        </p:nvSpPr>
        <p:spPr bwMode="auto">
          <a:xfrm>
            <a:off x="1614488" y="2362200"/>
            <a:ext cx="1662112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x-none" sz="2400" b="1" u="sng">
                <a:ea typeface="Courier New" charset="0"/>
                <a:cs typeface="Courier New" charset="0"/>
              </a:rPr>
              <a:t>Range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0 to 12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1 to 20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15 to 20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-10 to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Math Class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Math</a:t>
            </a:r>
            <a:r>
              <a:rPr lang="en-US" altLang="x-none"/>
              <a:t> class is part of the </a:t>
            </a:r>
            <a:r>
              <a:rPr lang="en-US" altLang="x-none">
                <a:latin typeface="Courier New" charset="0"/>
              </a:rPr>
              <a:t>java.lang</a:t>
            </a:r>
            <a:r>
              <a:rPr lang="en-US" altLang="x-none"/>
              <a:t> package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Math</a:t>
            </a:r>
            <a:r>
              <a:rPr lang="en-US" altLang="x-none"/>
              <a:t> class contains methods that perform various mathematical functions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These include: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absolute value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square root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exponentiation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trigonometric functions</a:t>
            </a:r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Math Class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  <a:spcAft>
                <a:spcPts val="600"/>
              </a:spcAft>
            </a:pPr>
            <a:r>
              <a:rPr lang="en-US" altLang="x-none"/>
              <a:t>The methods of the </a:t>
            </a:r>
            <a:r>
              <a:rPr lang="en-US" altLang="x-none">
                <a:latin typeface="Courier New" charset="0"/>
              </a:rPr>
              <a:t>Math</a:t>
            </a:r>
            <a:r>
              <a:rPr lang="en-US" altLang="x-none"/>
              <a:t> class are </a:t>
            </a:r>
            <a:r>
              <a:rPr lang="en-US" altLang="x-none" i="1"/>
              <a:t>static methods</a:t>
            </a:r>
            <a:r>
              <a:rPr lang="en-US" altLang="x-none"/>
              <a:t> (also called </a:t>
            </a:r>
            <a:r>
              <a:rPr lang="en-US" altLang="x-none" i="1"/>
              <a:t>class methods</a:t>
            </a:r>
            <a:r>
              <a:rPr lang="en-US" altLang="x-none"/>
              <a:t>)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Static methods are invoked through the class name – no object of the </a:t>
            </a:r>
            <a:r>
              <a:rPr lang="en-US" altLang="x-none">
                <a:latin typeface="Courier New" charset="0"/>
              </a:rPr>
              <a:t>Math</a:t>
            </a:r>
            <a:r>
              <a:rPr lang="en-US" altLang="x-none"/>
              <a:t> class is needed</a:t>
            </a:r>
          </a:p>
          <a:p>
            <a:pPr algn="ctr">
              <a:lnSpc>
                <a:spcPct val="90000"/>
              </a:lnSpc>
              <a:spcBef>
                <a:spcPct val="75000"/>
              </a:spcBef>
              <a:spcAft>
                <a:spcPts val="600"/>
              </a:spcAft>
              <a:buFont typeface="Times" charset="0"/>
              <a:buNone/>
            </a:pPr>
            <a:r>
              <a:rPr lang="en-US" altLang="x-none" sz="2400">
                <a:latin typeface="Courier New" charset="0"/>
              </a:rPr>
              <a:t>value = Math.cos(90) + Math.sqrt(delta);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US" altLang="x-none"/>
              <a:t>We discuss static methods further in Chapter 7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US" altLang="x-none"/>
              <a:t>See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Quadratic.java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x-none"/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609600" y="685800"/>
            <a:ext cx="7910513" cy="566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Quadratic.java       Author: Lewis/Loftus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the Math class to perform a calculation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based on user input.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java.util.Scanner;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Quadratic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Determines the roots of a quadratic equation.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a, b, c;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ax^2 + bx + 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discriminant, root1, root2;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Scanner scan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Scanner(System.in);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System.out.print("Enter the coefficient of x squared: 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a = scan.nextInt();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609600" y="685800"/>
            <a:ext cx="7910513" cy="4370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System.out.print("Enter the coefficient of x: 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b = scan.nextInt();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System.out.print("Enter the constant: 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c = scan.nextInt();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Use the quadratic formula to compute the roots.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// Assumes a positive discriminant.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discriminant = Math.pow(b, 2) - (4 * a * c);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root1 = ((-1 * b) + Math.sqrt(discriminant)) / (2 * 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root2 = ((-1 * b) - Math.sqrt(discriminant)) / (2 * 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System.out.println("Root #1: " + root1);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System.out.println("Root #2: " + root2);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Creating Objects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 variable holds either a primitive value or a </a:t>
            </a:r>
            <a:r>
              <a:rPr lang="en-US" altLang="x-none" i="1"/>
              <a:t>reference</a:t>
            </a:r>
            <a:r>
              <a:rPr lang="en-US" altLang="x-none"/>
              <a:t> to an object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 class name can be used as a type to declare an </a:t>
            </a:r>
            <a:r>
              <a:rPr lang="en-US" altLang="x-none" i="1"/>
              <a:t>object reference variable</a:t>
            </a:r>
            <a:endParaRPr lang="en-US" altLang="x-none"/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Times" charset="0"/>
              <a:buNone/>
            </a:pPr>
            <a:r>
              <a:rPr lang="en-US" altLang="x-none">
                <a:latin typeface="Courier New" charset="0"/>
              </a:rPr>
              <a:t>String title;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No object is created with this declaration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An object reference variable holds the address of an object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object itself must be created separately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609600" y="685800"/>
            <a:ext cx="7910513" cy="4370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Enter the coefficient of x: 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b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scan.nextInt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Enter the constant: 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c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scan.nextInt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Use the quadratic formula to compute the roots.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// Assumes a positive discriminant.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discriminant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Math.pow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(b, 2) - (4 * a * c);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root1 = ((-1 * b) +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Math.sqrt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(discriminant)) / (2 * 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root2 = ((-1 * b) -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Math.sqrt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(discriminant)) / (2 * 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("Root #1: " + root1);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("Root #2: " + root2);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085975" y="457200"/>
            <a:ext cx="4924425" cy="203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 u="sng">
                <a:ea typeface="Courier New" charset="0"/>
                <a:cs typeface="Courier New" charset="0"/>
              </a:rPr>
              <a:t>Sample Run</a:t>
            </a:r>
            <a:endParaRPr lang="en-US" altLang="x-none" sz="2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the coefficient of x squared: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the coefficient of x: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the constant: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Root #1: -0.6666666666666666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Root #2: -2.0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67000" y="1447800"/>
            <a:ext cx="47339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Creating Objects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The String 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The Random and Math Classes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Formatting Output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Enumerated Types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Wrapper Classes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Introduction to JavaFX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Shapes and Color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828800" y="3200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69636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Formatting Output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 is often necessary to format output values in certain ways so that they can be presented properly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Java standard class library contains classes that provide formatting capabilities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NumberFormat</a:t>
            </a:r>
            <a:r>
              <a:rPr lang="en-US" altLang="x-none"/>
              <a:t> class allows you to format values as currency or percentages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DecimalFormat</a:t>
            </a:r>
            <a:r>
              <a:rPr lang="en-US" altLang="x-none"/>
              <a:t> class allows you to format values based on a pattern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Both are part of the </a:t>
            </a:r>
            <a:r>
              <a:rPr lang="en-US" altLang="x-none">
                <a:latin typeface="Courier New" charset="0"/>
              </a:rPr>
              <a:t>java.text</a:t>
            </a:r>
            <a:r>
              <a:rPr lang="en-US" altLang="x-none"/>
              <a:t> package</a:t>
            </a:r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Formatting Output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47244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NumberFormat</a:t>
            </a:r>
            <a:r>
              <a:rPr lang="en-US" altLang="x-none"/>
              <a:t> class has static methods that return a formatter object</a:t>
            </a:r>
          </a:p>
          <a:p>
            <a:pPr algn="ctr">
              <a:spcBef>
                <a:spcPct val="70000"/>
              </a:spcBef>
              <a:buFont typeface="Times" charset="0"/>
              <a:buNone/>
            </a:pPr>
            <a:r>
              <a:rPr lang="en-US" altLang="x-none">
                <a:latin typeface="Courier New" charset="0"/>
              </a:rPr>
              <a:t>getCurrencyInstance()</a:t>
            </a:r>
          </a:p>
          <a:p>
            <a:pPr algn="ctr">
              <a:spcBef>
                <a:spcPct val="70000"/>
              </a:spcBef>
              <a:buFont typeface="Times" charset="0"/>
              <a:buNone/>
            </a:pPr>
            <a:r>
              <a:rPr lang="en-US" altLang="x-none">
                <a:latin typeface="Courier New" charset="0"/>
              </a:rPr>
              <a:t>getPercentInstance()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Each formatter object has a method called </a:t>
            </a:r>
            <a:r>
              <a:rPr lang="en-US" altLang="x-none">
                <a:latin typeface="Courier New" charset="0"/>
              </a:rPr>
              <a:t>format</a:t>
            </a:r>
            <a:r>
              <a:rPr lang="en-US" altLang="x-none"/>
              <a:t> that returns a string with the specified information in the appropriate format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See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Purchase.java </a:t>
            </a: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609600" y="685800"/>
            <a:ext cx="7910513" cy="566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Purchase.java       Author: Lewis/Loftus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the NumberFormat class to format output.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java.util.Scanner;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java.text.NumberFormat;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Purchase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Calculates the final price of a purchased item using values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entered by the user.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final double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TAX_RATE = 0.06;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6% sales tax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quantity;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subtotal, tax, totalCost, unitPrice;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Scanner scan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Scanner(System.in);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609600" y="927100"/>
            <a:ext cx="7910513" cy="5016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NumberFormat fmt1 = NumberFormat.getCurrencyInstance();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NumberFormat fmt2 = NumberFormat.getPercentInstance();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System.out.print("Enter the quantity: 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quantity = scan.nextInt();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System.out.print("Enter the unit price: 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unitPrice = scan.nextDouble();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subtotal = quantity * unitPrice;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tax = subtotal * TAX_RATE;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totalCost = subtotal + tax;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Print output with appropriate formatting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System.out.println("Subtotal: " + fmt1.format(subtotal));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System.out.println("Tax: " + fmt1.format(tax) + " at 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           + fmt2.format(TAX_RATE));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System.out.println("Total: " + fmt1.format(totalCost));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609600" y="927100"/>
            <a:ext cx="7910513" cy="5016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NumberFormat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fmt1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NumberFormat.getCurrencyInstance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NumberFormat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fmt2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NumberFormat.getPercentInstance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Enter the quantity: 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quantity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scan.nextInt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("Enter the unit price: 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unitPrice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scan.nextDouble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subtotal = quantity *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unitPrice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tax = subtotal * TAX_RATE;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totalCost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= subtotal + tax;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Print output with appropriate formatting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("Subtotal: " + fmt1.format(subtotal));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("Tax: " + fmt1.format(tax) + " at 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              + fmt2.format(TAX_RATE));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("Total: " + fmt1.format(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totalCost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895600" y="685800"/>
            <a:ext cx="3570288" cy="203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 u="sng">
                <a:ea typeface="Courier New" charset="0"/>
                <a:cs typeface="Courier New" charset="0"/>
              </a:rPr>
              <a:t>Sample Run</a:t>
            </a:r>
            <a:endParaRPr lang="en-US" altLang="x-none" sz="2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the quantity: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the unit price: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3.87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Subtotal: $19.35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Tax: $1.16 at 6%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Total: $20.51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Formatting Output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85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DecimalFormat</a:t>
            </a:r>
            <a:r>
              <a:rPr lang="en-US" altLang="x-none"/>
              <a:t> class can be used to format a floating point value in various ways</a:t>
            </a:r>
          </a:p>
          <a:p>
            <a:pPr>
              <a:lnSpc>
                <a:spcPct val="90000"/>
              </a:lnSpc>
              <a:spcBef>
                <a:spcPct val="85000"/>
              </a:spcBef>
            </a:pPr>
            <a:r>
              <a:rPr lang="en-US" altLang="x-none"/>
              <a:t>For example, you can specify that the number should be truncated to three decimal places</a:t>
            </a:r>
          </a:p>
          <a:p>
            <a:pPr>
              <a:lnSpc>
                <a:spcPct val="90000"/>
              </a:lnSpc>
              <a:spcBef>
                <a:spcPct val="85000"/>
              </a:spcBef>
            </a:pPr>
            <a:r>
              <a:rPr lang="en-US" altLang="x-none"/>
              <a:t>The constructor of the </a:t>
            </a:r>
            <a:r>
              <a:rPr lang="en-US" altLang="x-none">
                <a:latin typeface="Courier New" charset="0"/>
              </a:rPr>
              <a:t>DecimalFormat</a:t>
            </a:r>
            <a:r>
              <a:rPr lang="en-US" altLang="x-none"/>
              <a:t> class takes a string that represents a pattern for the formatted number</a:t>
            </a:r>
          </a:p>
          <a:p>
            <a:pPr>
              <a:lnSpc>
                <a:spcPct val="90000"/>
              </a:lnSpc>
              <a:spcBef>
                <a:spcPct val="85000"/>
              </a:spcBef>
            </a:pPr>
            <a:r>
              <a:rPr lang="en-US" altLang="x-none"/>
              <a:t>See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CircleStats.java </a:t>
            </a:r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76802" name="TextBox 5"/>
          <p:cNvSpPr txBox="1">
            <a:spLocks noChangeArrowheads="1"/>
          </p:cNvSpPr>
          <p:nvPr/>
        </p:nvSpPr>
        <p:spPr bwMode="auto">
          <a:xfrm>
            <a:off x="609600" y="609600"/>
            <a:ext cx="7910513" cy="544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CircleStats.java       Author: Lewis/Loftus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formatting of decimal values using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DecimalFormat class.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java.util.Scanner;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java.text.DecimalFormat;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CircleStats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Calculates the area and circumference of a circle given its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radius.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radius;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area, circumference;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Scanner scan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Scanner(System.in);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66563" name="TextBox 5"/>
          <p:cNvSpPr txBox="1">
            <a:spLocks noChangeArrowheads="1"/>
          </p:cNvSpPr>
          <p:nvPr/>
        </p:nvSpPr>
        <p:spPr bwMode="auto">
          <a:xfrm>
            <a:off x="609600" y="1000125"/>
            <a:ext cx="7910513" cy="3724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Enter the circle's radius: 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radius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scan.nextInt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area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Math.PI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*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Math.pow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(radius, 2);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circumference = 2 *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Math.PI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* radius;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Round the output to three decimal places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DecimalFormat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fmt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DecimalFormat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0.###");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The circle's area: " +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fmt.format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(area));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The circle's circumference: "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              +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fmt.format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(circumference));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Creating Objects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86800" cy="2209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x-none"/>
              <a:t>Generally, we use the </a:t>
            </a:r>
            <a:r>
              <a:rPr lang="en-US" altLang="x-none">
                <a:latin typeface="Courier New" charset="0"/>
              </a:rPr>
              <a:t>new</a:t>
            </a:r>
            <a:r>
              <a:rPr lang="en-US" altLang="x-none"/>
              <a:t> operator to create an object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x-none"/>
              <a:t>Creating an object is called </a:t>
            </a:r>
            <a:r>
              <a:rPr lang="en-US" altLang="x-none" i="1"/>
              <a:t>instantiation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x-none"/>
              <a:t>An object is an </a:t>
            </a:r>
            <a:r>
              <a:rPr lang="en-US" altLang="x-none" i="1"/>
              <a:t>instance </a:t>
            </a:r>
            <a:r>
              <a:rPr lang="en-US" altLang="x-none"/>
              <a:t>of a particular class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2000" y="3733800"/>
            <a:ext cx="7348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</a:rPr>
              <a:t>title = new String("Java Software Solutions");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90800" y="4800600"/>
            <a:ext cx="5245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This calls the String </a:t>
            </a:r>
            <a:r>
              <a:rPr lang="en-US" altLang="x-none" sz="2000" b="1" i="1">
                <a:solidFill>
                  <a:srgbClr val="008000"/>
                </a:solidFill>
                <a:latin typeface="Arial Unicode MS" charset="0"/>
              </a:rPr>
              <a:t>constructor</a:t>
            </a: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, which 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a special method that sets up the object</a:t>
            </a:r>
            <a:endParaRPr lang="en-US" altLang="x-none" sz="2400">
              <a:solidFill>
                <a:srgbClr val="008000"/>
              </a:solidFill>
              <a:latin typeface="Arial Unicode MS" charset="0"/>
            </a:endParaRPr>
          </a:p>
        </p:txBody>
      </p:sp>
      <p:sp>
        <p:nvSpPr>
          <p:cNvPr id="12294" name="AutoShape 6"/>
          <p:cNvSpPr>
            <a:spLocks/>
          </p:cNvSpPr>
          <p:nvPr/>
        </p:nvSpPr>
        <p:spPr bwMode="auto">
          <a:xfrm rot="-5400000">
            <a:off x="5029200" y="1905000"/>
            <a:ext cx="457200" cy="5029200"/>
          </a:xfrm>
          <a:prstGeom prst="leftBrace">
            <a:avLst>
              <a:gd name="adj1" fmla="val 91667"/>
              <a:gd name="adj2" fmla="val 50000"/>
            </a:avLst>
          </a:prstGeom>
          <a:noFill/>
          <a:ln w="3175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2774" name="Footer Placeholder 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  <p:bldP spid="1229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78850" name="TextBox 5"/>
          <p:cNvSpPr txBox="1">
            <a:spLocks noChangeArrowheads="1"/>
          </p:cNvSpPr>
          <p:nvPr/>
        </p:nvSpPr>
        <p:spPr bwMode="auto">
          <a:xfrm>
            <a:off x="609600" y="1000125"/>
            <a:ext cx="7910513" cy="3724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Enter the circle's radius: 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radius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scan.nextInt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area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Math.PI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*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Math.pow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(radius, 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circumference = 2 *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Math.PI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* radius;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Round the output to three decimal places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DecimalFormat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fmt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DecimalFormat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("0.###");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("The circle's area: " +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fmt.format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(area));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("The circle's circumference: 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              +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fmt.format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(circumference));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362200" y="609600"/>
            <a:ext cx="4556125" cy="1538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 u="sng">
                <a:ea typeface="Courier New" charset="0"/>
                <a:cs typeface="Courier New" charset="0"/>
              </a:rPr>
              <a:t>Sample Run</a:t>
            </a:r>
            <a:endParaRPr lang="en-US" altLang="x-none" sz="2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the circle's radius: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The circle's area: 78.54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The circle's circumference: 31.416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67000" y="1447800"/>
            <a:ext cx="47339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Creating Objects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The String 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The Random and Math Classes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Formatting Output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Enumerated Types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Wrapper Classes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Introduction to JavaFX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Shapes and Color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828800" y="3724275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79876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Enumerated Types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Java allows you to define an </a:t>
            </a:r>
            <a:r>
              <a:rPr lang="en-US" altLang="x-none" i="1"/>
              <a:t>enumerated type</a:t>
            </a:r>
            <a:r>
              <a:rPr lang="en-US" altLang="x-none"/>
              <a:t>, which can then be used to declare variables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enumerated type declaration lists all possible values for a variable of that type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values are identifiers of your own choosing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following declaration creates an enumerated type called </a:t>
            </a:r>
            <a:r>
              <a:rPr lang="en-US" altLang="x-none">
                <a:latin typeface="Courier New" charset="0"/>
              </a:rPr>
              <a:t>Season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Times" charset="0"/>
              <a:buNone/>
            </a:pPr>
            <a:r>
              <a:rPr lang="en-US" altLang="x-none" sz="2400">
                <a:latin typeface="Courier New" charset="0"/>
              </a:rPr>
              <a:t>	enum Season {winter, spring, summer, fall};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Any number of values can be listed</a:t>
            </a:r>
          </a:p>
        </p:txBody>
      </p:sp>
      <p:sp>
        <p:nvSpPr>
          <p:cNvPr id="8089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Enumerated Types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x-none"/>
              <a:t>Once a type is defined, a variable of that type can be declared: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Times" charset="0"/>
              <a:buNone/>
            </a:pPr>
            <a:r>
              <a:rPr lang="en-US" altLang="x-none">
                <a:latin typeface="Courier New" charset="0"/>
              </a:rPr>
              <a:t>Season time;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And it can be assigned a value: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Times" charset="0"/>
              <a:buNone/>
            </a:pPr>
            <a:r>
              <a:rPr lang="en-US" altLang="x-none">
                <a:latin typeface="Courier New" charset="0"/>
              </a:rPr>
              <a:t>time = Season.fall;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values are referenced through the name of the type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Enumerated types are </a:t>
            </a:r>
            <a:r>
              <a:rPr lang="en-US" altLang="x-none" i="1"/>
              <a:t>type-safe</a:t>
            </a:r>
            <a:r>
              <a:rPr lang="en-US" altLang="x-none"/>
              <a:t> – you cannot assign any value other than those listed</a:t>
            </a:r>
          </a:p>
        </p:txBody>
      </p:sp>
      <p:sp>
        <p:nvSpPr>
          <p:cNvPr id="8192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Ordinal Values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5720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Internally, each value of an enumerated type is stored as an integer, called its </a:t>
            </a:r>
            <a:r>
              <a:rPr lang="en-US" altLang="x-none" i="1"/>
              <a:t>ordinal value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 first value in an enumerated type has an ordinal value of zero, the second one, and so on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However, you cannot assign a numeric value to an enumerated type, even if it corresponds to a valid ordinal value</a:t>
            </a:r>
          </a:p>
        </p:txBody>
      </p:sp>
      <p:sp>
        <p:nvSpPr>
          <p:cNvPr id="8294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Enumerated Types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267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declaration of an enumerated type is a special type of class, and each variable of that type is an object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ordinal</a:t>
            </a:r>
            <a:r>
              <a:rPr lang="en-US" altLang="x-none"/>
              <a:t> method returns the ordinal value of the object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name</a:t>
            </a:r>
            <a:r>
              <a:rPr lang="en-US" altLang="x-none"/>
              <a:t> method returns the name of the identifier corresponding to the object's value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See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IceCream.java </a:t>
            </a:r>
          </a:p>
        </p:txBody>
      </p:sp>
      <p:sp>
        <p:nvSpPr>
          <p:cNvPr id="8397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84994" name="TextBox 5"/>
          <p:cNvSpPr txBox="1">
            <a:spLocks noChangeArrowheads="1"/>
          </p:cNvSpPr>
          <p:nvPr/>
        </p:nvSpPr>
        <p:spPr bwMode="auto">
          <a:xfrm>
            <a:off x="609600" y="381000"/>
            <a:ext cx="7910513" cy="5878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IceCream.java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enumerated types.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IceCream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enum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Flavor {vanilla, chocolate, strawberry,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fudgeRipple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, coffee,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rockyRoad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mintChocolateChip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cookieDough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and uses variables of the Flavor type.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main(String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[]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args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Flavor cone1, cone2, cone3;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cone1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Flavor.rockyRoad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cone2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Flavor.chocolate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("cone1 value: " + cone1);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("cone1 ordinal: " + cone1.ordinal());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("cone1 name: " + cone1.name());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  <a:endParaRPr lang="en-US" altLang="x-none" sz="1400" b="1" dirty="0"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86018" name="TextBox 5"/>
          <p:cNvSpPr txBox="1">
            <a:spLocks noChangeArrowheads="1"/>
          </p:cNvSpPr>
          <p:nvPr/>
        </p:nvSpPr>
        <p:spPr bwMode="auto">
          <a:xfrm>
            <a:off x="609600" y="1216025"/>
            <a:ext cx="7910513" cy="3508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System.out.println("cone2 value: " + cone2);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System.out.println("cone2 ordinal: " + cone2.ordinal());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System.out.println("cone2 name: " + cone2.name());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cone3 = cone1;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System.out.println("cone3 value: " + cone3);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System.out.println("cone3 ordinal: " + cone3.ordinal());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System.out.println("cone3 name: " + cone3.name());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87042" name="TextBox 5"/>
          <p:cNvSpPr txBox="1">
            <a:spLocks noChangeArrowheads="1"/>
          </p:cNvSpPr>
          <p:nvPr/>
        </p:nvSpPr>
        <p:spPr bwMode="auto">
          <a:xfrm>
            <a:off x="609600" y="1216025"/>
            <a:ext cx="7910513" cy="3508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();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cone2 value: " + cone2);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cone2 ordinal: " + cone2.ordinal());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cone2 name: " + cone2.name());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cone3 = cone1;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();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cone3 value: " + cone3);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cone3 ordinal: " + cone3.ordinal());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("cone3 name: " + cone3.name());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71800" y="914400"/>
            <a:ext cx="3078163" cy="30162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 u="sng">
                <a:ea typeface="Courier New" charset="0"/>
                <a:cs typeface="Courier New" charset="0"/>
              </a:rPr>
              <a:t>Output</a:t>
            </a:r>
            <a:endParaRPr lang="en-US" altLang="x-none" sz="2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cone1 value: rockyRoad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cone1 ordinal: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cone1 name: rockyRoad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cone2 value: chocolate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cone2 ordinal: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cone2 name: chocolate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cone3 value: rockyRoad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cone3 ordinal: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cone3 name: rockyRoad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67000" y="1447800"/>
            <a:ext cx="47339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Creating Objects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The String 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The Random and Math Classes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Formatting Output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Enumerated Types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Wrapper Classes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Introduction to JavaFX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Shapes and Color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828800" y="4276725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88068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Invoking Methods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4495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85000"/>
              </a:spcBef>
            </a:pPr>
            <a:r>
              <a:rPr lang="en-US" altLang="x-none"/>
              <a:t>We've seen that once an object has been instantiated, we can use the </a:t>
            </a:r>
            <a:r>
              <a:rPr lang="en-US" altLang="x-none" i="1"/>
              <a:t>dot operator</a:t>
            </a:r>
            <a:r>
              <a:rPr lang="en-US" altLang="x-none"/>
              <a:t> to invoke its methods</a:t>
            </a:r>
          </a:p>
          <a:p>
            <a:pPr algn="ctr">
              <a:lnSpc>
                <a:spcPct val="90000"/>
              </a:lnSpc>
              <a:spcBef>
                <a:spcPct val="85000"/>
              </a:spcBef>
              <a:buFont typeface="Times" charset="0"/>
              <a:buNone/>
            </a:pPr>
            <a:r>
              <a:rPr lang="en-US" altLang="x-none">
                <a:latin typeface="Courier New" charset="0"/>
              </a:rPr>
              <a:t>numChars = title.length()</a:t>
            </a:r>
          </a:p>
          <a:p>
            <a:pPr>
              <a:lnSpc>
                <a:spcPct val="90000"/>
              </a:lnSpc>
              <a:spcBef>
                <a:spcPct val="85000"/>
              </a:spcBef>
            </a:pPr>
            <a:r>
              <a:rPr lang="en-US" altLang="x-none"/>
              <a:t>A method may </a:t>
            </a:r>
            <a:r>
              <a:rPr lang="en-US" altLang="x-none" i="1"/>
              <a:t>return a value</a:t>
            </a:r>
            <a:r>
              <a:rPr lang="en-US" altLang="x-none"/>
              <a:t>, which can be used in an assignment or expression</a:t>
            </a:r>
          </a:p>
          <a:p>
            <a:pPr>
              <a:lnSpc>
                <a:spcPct val="90000"/>
              </a:lnSpc>
              <a:spcBef>
                <a:spcPct val="85000"/>
              </a:spcBef>
            </a:pPr>
            <a:r>
              <a:rPr lang="en-US" altLang="x-none"/>
              <a:t>A method invocation can be thought of as asking an object to perform a service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Wrapper Classes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8610600" cy="1058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java.lang</a:t>
            </a:r>
            <a:r>
              <a:rPr lang="en-US" altLang="x-none"/>
              <a:t> package contains </a:t>
            </a:r>
            <a:r>
              <a:rPr lang="en-US" altLang="x-none" i="1"/>
              <a:t>wrapper classes</a:t>
            </a:r>
            <a:r>
              <a:rPr lang="en-US" altLang="x-none"/>
              <a:t> that correspond to each primitive type:</a:t>
            </a:r>
          </a:p>
        </p:txBody>
      </p:sp>
      <p:graphicFrame>
        <p:nvGraphicFramePr>
          <p:cNvPr id="51374" name="Group 174"/>
          <p:cNvGraphicFramePr>
            <a:graphicFrameLocks noGrp="1"/>
          </p:cNvGraphicFramePr>
          <p:nvPr>
            <p:ph sz="half" idx="2"/>
          </p:nvPr>
        </p:nvGraphicFramePr>
        <p:xfrm>
          <a:off x="2057400" y="2209800"/>
          <a:ext cx="4711700" cy="4114800"/>
        </p:xfrm>
        <a:graphic>
          <a:graphicData uri="http://schemas.openxmlformats.org/drawingml/2006/table">
            <a:tbl>
              <a:tblPr/>
              <a:tblGrid>
                <a:gridCol w="2395538"/>
                <a:gridCol w="2316162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Primitive Type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Wrapper Class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cs typeface="Courier New"/>
                        </a:rPr>
                        <a:t>byte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cs typeface="Courier New"/>
                        </a:rPr>
                        <a:t>Byte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cs typeface="Courier New"/>
                        </a:rPr>
                        <a:t>short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cs typeface="Courier New"/>
                        </a:rPr>
                        <a:t>Short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cs typeface="Courier New"/>
                        </a:rPr>
                        <a:t>int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cs typeface="Courier New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cs typeface="Courier New"/>
                        </a:rPr>
                        <a:t>Integer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cs typeface="Courier New"/>
                        </a:rPr>
                        <a:t>long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cs typeface="Courier New"/>
                        </a:rPr>
                        <a:t>Long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cs typeface="Courier New"/>
                        </a:rPr>
                        <a:t>float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cs typeface="Courier New"/>
                        </a:rPr>
                        <a:t>Float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cs typeface="Courier New"/>
                        </a:rPr>
                        <a:t>double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cs typeface="Courier New"/>
                        </a:rPr>
                        <a:t>Double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cs typeface="Courier New"/>
                        </a:rPr>
                        <a:t>char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cs typeface="Courier New"/>
                        </a:rPr>
                        <a:t>Character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cs typeface="Courier New"/>
                        </a:rPr>
                        <a:t>boolean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cs typeface="Courier New"/>
                        </a:rPr>
                        <a:t>Boolean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Wrapper Classes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following declaration creates an </a:t>
            </a:r>
            <a:r>
              <a:rPr lang="en-US" altLang="x-none">
                <a:latin typeface="Courier New" charset="0"/>
              </a:rPr>
              <a:t>Integer</a:t>
            </a:r>
            <a:r>
              <a:rPr lang="en-US" altLang="x-none"/>
              <a:t> object which represents the integer 40 as an object </a:t>
            </a:r>
          </a:p>
          <a:p>
            <a:pPr algn="ctr">
              <a:lnSpc>
                <a:spcPct val="90000"/>
              </a:lnSpc>
              <a:spcBef>
                <a:spcPct val="70000"/>
              </a:spcBef>
              <a:buFont typeface="Times" charset="0"/>
              <a:buNone/>
            </a:pPr>
            <a:r>
              <a:rPr lang="en-US" altLang="x-none">
                <a:latin typeface="Courier New" charset="0"/>
              </a:rPr>
              <a:t>	Integer age = new Integer(40);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object of a wrapper class can be used in any situation where a primitive value will not suffice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For example, some objects serve as containers of other objects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Primitive values could not be stored in such containers, but wrapper objects could be</a:t>
            </a:r>
          </a:p>
        </p:txBody>
      </p:sp>
      <p:sp>
        <p:nvSpPr>
          <p:cNvPr id="9011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Wrapper Classes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Wrapper classes also contain static methods that help manage the associated type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For example, the </a:t>
            </a:r>
            <a:r>
              <a:rPr lang="en-US" altLang="x-none">
                <a:latin typeface="Courier New" charset="0"/>
              </a:rPr>
              <a:t>Integer</a:t>
            </a:r>
            <a:r>
              <a:rPr lang="en-US" altLang="x-none"/>
              <a:t> class contains a method to convert an integer stored in a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to an </a:t>
            </a:r>
            <a:r>
              <a:rPr lang="en-US" altLang="x-none">
                <a:latin typeface="Courier New" charset="0"/>
              </a:rPr>
              <a:t>int</a:t>
            </a:r>
            <a:r>
              <a:rPr lang="en-US" altLang="x-none"/>
              <a:t> value: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Font typeface="Times" charset="0"/>
              <a:buNone/>
            </a:pPr>
            <a:r>
              <a:rPr lang="en-US" altLang="x-none">
                <a:latin typeface="Courier New" charset="0"/>
              </a:rPr>
              <a:t>num = Integer.parseInt(str);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They often contain useful constants as well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For example, the </a:t>
            </a:r>
            <a:r>
              <a:rPr lang="en-US" altLang="x-none">
                <a:latin typeface="Courier New" charset="0"/>
              </a:rPr>
              <a:t>Integer</a:t>
            </a:r>
            <a:r>
              <a:rPr lang="en-US" altLang="x-none"/>
              <a:t> class contains </a:t>
            </a:r>
            <a:r>
              <a:rPr lang="en-US" altLang="x-none">
                <a:latin typeface="Courier New" charset="0"/>
              </a:rPr>
              <a:t>MIN_VALUE</a:t>
            </a:r>
            <a:r>
              <a:rPr lang="en-US" altLang="x-none"/>
              <a:t> and </a:t>
            </a:r>
            <a:r>
              <a:rPr lang="en-US" altLang="x-none">
                <a:latin typeface="Courier New" charset="0"/>
              </a:rPr>
              <a:t>MAX_VALUE</a:t>
            </a:r>
            <a:r>
              <a:rPr lang="en-US" altLang="x-none"/>
              <a:t> which hold the smallest and largest </a:t>
            </a:r>
            <a:r>
              <a:rPr lang="en-US" altLang="x-none">
                <a:latin typeface="Courier New" charset="0"/>
              </a:rPr>
              <a:t>int</a:t>
            </a:r>
            <a:r>
              <a:rPr lang="en-US" altLang="x-none"/>
              <a:t> values</a:t>
            </a:r>
          </a:p>
        </p:txBody>
      </p:sp>
      <p:sp>
        <p:nvSpPr>
          <p:cNvPr id="9113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Autoboxing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i="1"/>
              <a:t>Autoboxing</a:t>
            </a:r>
            <a:r>
              <a:rPr lang="en-US" altLang="x-none"/>
              <a:t> is the automatic conversion of a primitive value to a corresponding wrapper object: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" charset="0"/>
              <a:buNone/>
            </a:pPr>
            <a:r>
              <a:rPr lang="en-US" altLang="x-none">
                <a:latin typeface="Courier New" charset="0"/>
              </a:rPr>
              <a:t>			Integer obj;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" charset="0"/>
              <a:buNone/>
            </a:pPr>
            <a:r>
              <a:rPr lang="en-US" altLang="x-none">
                <a:latin typeface="Courier New" charset="0"/>
              </a:rPr>
              <a:t>			int num = 42;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Times" charset="0"/>
              <a:buNone/>
            </a:pPr>
            <a:r>
              <a:rPr lang="en-US" altLang="x-none">
                <a:latin typeface="Courier New" charset="0"/>
              </a:rPr>
              <a:t>			obj = num;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assignment creates the appropriate </a:t>
            </a:r>
            <a:r>
              <a:rPr lang="en-US" altLang="x-none">
                <a:latin typeface="Courier New" charset="0"/>
              </a:rPr>
              <a:t>Integer</a:t>
            </a:r>
            <a:r>
              <a:rPr lang="en-US" altLang="x-none"/>
              <a:t> object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reverse conversion (called </a:t>
            </a:r>
            <a:r>
              <a:rPr lang="en-US" altLang="x-none" i="1"/>
              <a:t>unboxing</a:t>
            </a:r>
            <a:r>
              <a:rPr lang="en-US" altLang="x-none"/>
              <a:t>) also occurs automatically as needed</a:t>
            </a:r>
          </a:p>
        </p:txBody>
      </p:sp>
      <p:sp>
        <p:nvSpPr>
          <p:cNvPr id="9216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931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93187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Are the following assignments valid? Explain.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457200" y="1981200"/>
            <a:ext cx="64643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Double value = 15.75;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x-none" sz="2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x-none" sz="2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Character ch = new Character('T');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char myChar = ch;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942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94211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Are the following assignments valid? Explain.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  <p:sp>
        <p:nvSpPr>
          <p:cNvPr id="94212" name="TextBox 6"/>
          <p:cNvSpPr txBox="1">
            <a:spLocks noChangeArrowheads="1"/>
          </p:cNvSpPr>
          <p:nvPr/>
        </p:nvSpPr>
        <p:spPr bwMode="auto">
          <a:xfrm>
            <a:off x="457200" y="1981200"/>
            <a:ext cx="64643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Double value = 15.75;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x-none" sz="2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x-none" sz="2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Character ch = new Character('T');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>
                <a:latin typeface="Courier New" charset="0"/>
                <a:ea typeface="Courier New" charset="0"/>
                <a:cs typeface="Courier New" charset="0"/>
              </a:rPr>
              <a:t>char myChar = ch;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57200" y="2590800"/>
            <a:ext cx="84312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>
                <a:ea typeface="Courier New" charset="0"/>
                <a:cs typeface="Courier New" charset="0"/>
              </a:rPr>
              <a:t>Yes. The double literal is autoboxed into a </a:t>
            </a:r>
            <a:r>
              <a:rPr lang="en-US" altLang="x-none" sz="2400"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altLang="x-none" sz="2400">
                <a:ea typeface="Courier New" charset="0"/>
                <a:cs typeface="Courier New" charset="0"/>
              </a:rPr>
              <a:t> object.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x-none" sz="2400"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x-none" sz="2400"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x-none" sz="2400"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>
                <a:ea typeface="Courier New" charset="0"/>
                <a:cs typeface="Courier New" charset="0"/>
              </a:rPr>
              <a:t>Yes, the char in the object is unboxed before the assignment.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67000" y="1447800"/>
            <a:ext cx="47339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Creating Objects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The String 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The Random and Math Classes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Formatting Output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Enumerated Types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Wrapper Classes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Introduction to JavaFX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Shapes and Color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828800" y="4830763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95236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Intro to JavaFX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programs we've explored thus far have been text-based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They are called </a:t>
            </a:r>
            <a:r>
              <a:rPr lang="en-US" altLang="x-none" i="1"/>
              <a:t>command-line applications</a:t>
            </a:r>
            <a:r>
              <a:rPr lang="en-US" altLang="x-none"/>
              <a:t>, which interact with the user using simple text prompts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We’ll now begin to explore programs that use graphics and graphical user interfaces (GUIs)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Support for these programs will come from the JavaFX API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JavaFX has replaced older approaches (AWT and Swing) </a:t>
            </a:r>
          </a:p>
        </p:txBody>
      </p:sp>
      <p:sp>
        <p:nvSpPr>
          <p:cNvPr id="9625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Intro to JavaFX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JavaFX programs extend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Application</a:t>
            </a:r>
            <a:r>
              <a:rPr lang="en-US" altLang="x-none"/>
              <a:t> class, inheriting core graphical functionality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JavaFX program has a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start</a:t>
            </a:r>
            <a:r>
              <a:rPr lang="en-US" altLang="x-none"/>
              <a:t> method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altLang="x-none"/>
              <a:t> method is only needed to launch the JavaFX application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start</a:t>
            </a:r>
            <a:r>
              <a:rPr lang="en-US" altLang="x-none"/>
              <a:t> method accepts the primary stage (window) used by the program as a parameter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JavaFX embraces a theatre analogy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See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HelloJavaFX.java</a:t>
            </a:r>
          </a:p>
        </p:txBody>
      </p:sp>
      <p:sp>
        <p:nvSpPr>
          <p:cNvPr id="9728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98306" name="TextBox 5"/>
          <p:cNvSpPr txBox="1">
            <a:spLocks noChangeArrowheads="1"/>
          </p:cNvSpPr>
          <p:nvPr/>
        </p:nvSpPr>
        <p:spPr bwMode="auto">
          <a:xfrm>
            <a:off x="381000" y="228600"/>
            <a:ext cx="8382000" cy="6094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HelloJavaFX.java       Author: </a:t>
            </a:r>
            <a:r>
              <a:rPr lang="en-US" altLang="x-none" sz="1400" b="1" u="sng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Lewis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x-none" sz="1400" b="1" u="sng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Loftus</a:t>
            </a:r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a basic JavaFX application.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</a:b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javafx.application.Application;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javafx.scene.Group;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javafx.scene.Scene;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javafx.scene.paint.Color;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javafx.scene.text.Text;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javafx.stage.Stage;</a:t>
            </a:r>
            <a:b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</a:b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HelloJavaFX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Creates and displays two Text objects in a JavaFX window.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start(Stage primaryStage)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Text hello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Text(50, 50, "Hello, JavaFX!");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Text question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Text(120, 80, "How's it going?");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Group root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Group(hello, question);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Scene(root, 300, 120, Color.LIGHTGREEN);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References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3581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Note that a primitive variable contains the value itself, but an object variable contains the address of the object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object reference can be thought of as a pointer to the location of the object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Rather than dealing with arbitrary addresses, we often depict a reference graphically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09800" y="4953000"/>
            <a:ext cx="4572000" cy="1050925"/>
            <a:chOff x="912" y="2976"/>
            <a:chExt cx="2880" cy="662"/>
          </a:xfrm>
        </p:grpSpPr>
        <p:sp>
          <p:nvSpPr>
            <p:cNvPr id="34821" name="Rectangle 13"/>
            <p:cNvSpPr>
              <a:spLocks noChangeArrowheads="1"/>
            </p:cNvSpPr>
            <p:nvPr/>
          </p:nvSpPr>
          <p:spPr bwMode="auto">
            <a:xfrm>
              <a:off x="1536" y="3350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4822" name="AutoShape 17"/>
            <p:cNvSpPr>
              <a:spLocks noChangeArrowheads="1"/>
            </p:cNvSpPr>
            <p:nvPr/>
          </p:nvSpPr>
          <p:spPr bwMode="auto">
            <a:xfrm>
              <a:off x="2400" y="3350"/>
              <a:ext cx="1392" cy="240"/>
            </a:xfrm>
            <a:prstGeom prst="roundRect">
              <a:avLst>
                <a:gd name="adj" fmla="val 16667"/>
              </a:avLst>
            </a:prstGeom>
            <a:solidFill>
              <a:srgbClr val="F5E9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"Steve Jobs"</a:t>
              </a:r>
            </a:p>
          </p:txBody>
        </p:sp>
        <p:sp>
          <p:nvSpPr>
            <p:cNvPr id="34823" name="Text Box 19"/>
            <p:cNvSpPr txBox="1">
              <a:spLocks noChangeArrowheads="1"/>
            </p:cNvSpPr>
            <p:nvPr/>
          </p:nvSpPr>
          <p:spPr bwMode="auto">
            <a:xfrm>
              <a:off x="912" y="3388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name1</a:t>
              </a:r>
            </a:p>
          </p:txBody>
        </p:sp>
        <p:sp>
          <p:nvSpPr>
            <p:cNvPr id="34824" name="Rectangle 20"/>
            <p:cNvSpPr>
              <a:spLocks noChangeArrowheads="1"/>
            </p:cNvSpPr>
            <p:nvPr/>
          </p:nvSpPr>
          <p:spPr bwMode="auto">
            <a:xfrm>
              <a:off x="1536" y="297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4825" name="Text Box 21"/>
            <p:cNvSpPr txBox="1">
              <a:spLocks noChangeArrowheads="1"/>
            </p:cNvSpPr>
            <p:nvPr/>
          </p:nvSpPr>
          <p:spPr bwMode="auto">
            <a:xfrm>
              <a:off x="988" y="3014"/>
              <a:ext cx="5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num1</a:t>
              </a:r>
            </a:p>
          </p:txBody>
        </p:sp>
        <p:sp>
          <p:nvSpPr>
            <p:cNvPr id="34826" name="Text Box 22"/>
            <p:cNvSpPr txBox="1">
              <a:spLocks noChangeArrowheads="1"/>
            </p:cNvSpPr>
            <p:nvPr/>
          </p:nvSpPr>
          <p:spPr bwMode="auto">
            <a:xfrm>
              <a:off x="1584" y="2976"/>
              <a:ext cx="3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38</a:t>
              </a:r>
            </a:p>
          </p:txBody>
        </p:sp>
        <p:sp>
          <p:nvSpPr>
            <p:cNvPr id="34827" name="Line 23"/>
            <p:cNvSpPr>
              <a:spLocks noChangeShapeType="1"/>
            </p:cNvSpPr>
            <p:nvPr/>
          </p:nvSpPr>
          <p:spPr bwMode="auto">
            <a:xfrm>
              <a:off x="1728" y="345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0" name="Footer Placeholder 1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99330" name="TextBox 5"/>
          <p:cNvSpPr txBox="1">
            <a:spLocks noChangeArrowheads="1"/>
          </p:cNvSpPr>
          <p:nvPr/>
        </p:nvSpPr>
        <p:spPr bwMode="auto">
          <a:xfrm>
            <a:off x="381000" y="641350"/>
            <a:ext cx="8382000" cy="3724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primaryStage.setTitle("A JavaFX Program");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primaryStage.setScene(scene);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primaryStage.show();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Launches the JavaFX application. This method is not required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in IDEs that launch JavaFX applications automatically.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launch(args);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00354" name="TextBox 5"/>
          <p:cNvSpPr txBox="1">
            <a:spLocks noChangeArrowheads="1"/>
          </p:cNvSpPr>
          <p:nvPr/>
        </p:nvSpPr>
        <p:spPr bwMode="auto">
          <a:xfrm>
            <a:off x="381000" y="641350"/>
            <a:ext cx="8382000" cy="3724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primaryStage.setTitle("A JavaFX Program");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primaryStage.setScene(scene);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primaryStage.show();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Launches the JavaFX application. This method is not required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in IDEs that launch JavaFX applications automatically.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launch(args);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grpSp>
        <p:nvGrpSpPr>
          <p:cNvPr id="100355" name="Group 2"/>
          <p:cNvGrpSpPr>
            <a:grpSpLocks/>
          </p:cNvGrpSpPr>
          <p:nvPr/>
        </p:nvGrpSpPr>
        <p:grpSpPr bwMode="auto">
          <a:xfrm>
            <a:off x="2422525" y="381000"/>
            <a:ext cx="4298950" cy="2286000"/>
            <a:chOff x="2628900" y="380999"/>
            <a:chExt cx="4297680" cy="2286000"/>
          </a:xfrm>
        </p:grpSpPr>
        <p:sp>
          <p:nvSpPr>
            <p:cNvPr id="100356" name="TextBox 4"/>
            <p:cNvSpPr txBox="1">
              <a:spLocks noChangeArrowheads="1"/>
            </p:cNvSpPr>
            <p:nvPr/>
          </p:nvSpPr>
          <p:spPr bwMode="auto">
            <a:xfrm>
              <a:off x="2628900" y="380999"/>
              <a:ext cx="4297680" cy="228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US" altLang="x-none" sz="2400" b="1">
                <a:latin typeface="Courier New" charset="0"/>
                <a:ea typeface="Courier New" charset="0"/>
                <a:cs typeface="Courier New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US" altLang="x-none" sz="2400" b="1">
                <a:latin typeface="Courier New" charset="0"/>
                <a:ea typeface="Courier New" charset="0"/>
                <a:cs typeface="Courier New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24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100357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635000"/>
              <a:ext cx="3810000" cy="180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Intro to JavaFX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In this example, two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Text</a:t>
            </a:r>
            <a:r>
              <a:rPr lang="en-US" altLang="x-none"/>
              <a:t> objects are added to a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Group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 group serves as the </a:t>
            </a:r>
            <a:r>
              <a:rPr lang="en-US" altLang="x-none" i="1"/>
              <a:t>root node </a:t>
            </a:r>
            <a:r>
              <a:rPr lang="en-US" altLang="x-none"/>
              <a:t>of a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Scene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 scene is displayed on the primary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Stage</a:t>
            </a:r>
            <a:r>
              <a:rPr lang="en-US" altLang="x-none"/>
              <a:t> (window)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 size and background color of the scene can be set when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Scene</a:t>
            </a:r>
            <a:r>
              <a:rPr lang="en-US" altLang="x-none"/>
              <a:t> object is created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 position of each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Text</a:t>
            </a:r>
            <a:r>
              <a:rPr lang="en-US" altLang="x-none"/>
              <a:t> object is specified explicitly (in this case)</a:t>
            </a:r>
          </a:p>
        </p:txBody>
      </p:sp>
      <p:sp>
        <p:nvSpPr>
          <p:cNvPr id="10137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Intro to JavaFX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16002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The origin of the Java coordinate system is in the upper left corner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All visible points have positive coordinates</a:t>
            </a:r>
          </a:p>
        </p:txBody>
      </p:sp>
      <p:sp>
        <p:nvSpPr>
          <p:cNvPr id="10240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81200" y="3138488"/>
            <a:ext cx="4800600" cy="2652712"/>
            <a:chOff x="1008" y="2064"/>
            <a:chExt cx="3024" cy="1671"/>
          </a:xfrm>
        </p:grpSpPr>
        <p:sp>
          <p:nvSpPr>
            <p:cNvPr id="102410" name="Line 5"/>
            <p:cNvSpPr>
              <a:spLocks noChangeShapeType="1"/>
            </p:cNvSpPr>
            <p:nvPr/>
          </p:nvSpPr>
          <p:spPr bwMode="auto">
            <a:xfrm>
              <a:off x="1392" y="2304"/>
              <a:ext cx="0" cy="134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1" name="Line 6"/>
            <p:cNvSpPr>
              <a:spLocks noChangeShapeType="1"/>
            </p:cNvSpPr>
            <p:nvPr/>
          </p:nvSpPr>
          <p:spPr bwMode="auto">
            <a:xfrm>
              <a:off x="1392" y="2304"/>
              <a:ext cx="259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2" name="Text Box 7"/>
            <p:cNvSpPr txBox="1">
              <a:spLocks noChangeArrowheads="1"/>
            </p:cNvSpPr>
            <p:nvPr/>
          </p:nvSpPr>
          <p:spPr bwMode="auto">
            <a:xfrm>
              <a:off x="1104" y="3504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Times New Roman" charset="0"/>
                </a:rPr>
                <a:t>Y</a:t>
              </a:r>
              <a:endParaRPr lang="en-US" altLang="x-none" sz="2400">
                <a:latin typeface="Times New Roman" charset="0"/>
              </a:endParaRPr>
            </a:p>
          </p:txBody>
        </p:sp>
        <p:sp>
          <p:nvSpPr>
            <p:cNvPr id="102413" name="Text Box 8"/>
            <p:cNvSpPr txBox="1">
              <a:spLocks noChangeArrowheads="1"/>
            </p:cNvSpPr>
            <p:nvPr/>
          </p:nvSpPr>
          <p:spPr bwMode="auto">
            <a:xfrm>
              <a:off x="3812" y="2064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Times New Roman" charset="0"/>
                </a:rPr>
                <a:t>X</a:t>
              </a:r>
              <a:endParaRPr lang="en-US" altLang="x-none" sz="2400">
                <a:latin typeface="Times New Roman" charset="0"/>
              </a:endParaRPr>
            </a:p>
          </p:txBody>
        </p:sp>
        <p:sp>
          <p:nvSpPr>
            <p:cNvPr id="102414" name="Text Box 9"/>
            <p:cNvSpPr txBox="1">
              <a:spLocks noChangeArrowheads="1"/>
            </p:cNvSpPr>
            <p:nvPr/>
          </p:nvSpPr>
          <p:spPr bwMode="auto">
            <a:xfrm>
              <a:off x="1008" y="2064"/>
              <a:ext cx="4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>
                  <a:latin typeface="Times New Roman" charset="0"/>
                </a:rPr>
                <a:t>(0, 0)</a:t>
              </a:r>
              <a:endParaRPr lang="en-US" altLang="x-none" sz="2400">
                <a:latin typeface="Times New Roman" charset="0"/>
              </a:endParaRP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590800" y="4600575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953000" y="3533775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464050" y="4662488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Times New Roman" charset="0"/>
              </a:rPr>
              <a:t>(112, 40)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54550" y="3076575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Times New Roman" charset="0"/>
              </a:rPr>
              <a:t>112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133600" y="44100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Times New Roman" charset="0"/>
              </a:rPr>
              <a:t>40</a:t>
            </a:r>
            <a:endParaRPr lang="en-US" altLang="x-none" sz="24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utoUpdateAnimBg="0"/>
      <p:bldP spid="14" grpId="0" autoUpdateAnimBg="0"/>
      <p:bldP spid="15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67000" y="1447800"/>
            <a:ext cx="47339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Creating Objects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The String Class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The Random and Math Classes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Formatting Output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Enumerated Types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Wrapper Classes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Introduction to JavaFX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/>
              <a:t>Shapes and Color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828800" y="5389563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103428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Basic Shapes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spcBef>
                <a:spcPct val="70000"/>
              </a:spcBef>
              <a:defRPr/>
            </a:pPr>
            <a:r>
              <a:rPr lang="en-US" altLang="x-none" dirty="0" smtClean="0"/>
              <a:t>JavaFX shapes are represented by classes in the </a:t>
            </a:r>
            <a:r>
              <a:rPr lang="en-US" altLang="x-none" dirty="0" err="1" smtClean="0"/>
              <a:t>javafx.scene.shape</a:t>
            </a:r>
            <a:r>
              <a:rPr lang="en-US" altLang="x-none" dirty="0" smtClean="0"/>
              <a:t> package</a:t>
            </a:r>
          </a:p>
          <a:p>
            <a:pPr>
              <a:spcBef>
                <a:spcPct val="70000"/>
              </a:spcBef>
              <a:defRPr/>
            </a:pPr>
            <a:r>
              <a:rPr lang="en-US" altLang="x-none" dirty="0" smtClean="0"/>
              <a:t>A line segment is defined by the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Line</a:t>
            </a:r>
            <a:r>
              <a:rPr lang="en-US" altLang="x-none" dirty="0" smtClean="0"/>
              <a:t> class, whose constructor accepts the coordinates of the two endpoints:</a:t>
            </a:r>
          </a:p>
          <a:p>
            <a:pPr marL="0" indent="0" algn="ctr">
              <a:spcBef>
                <a:spcPct val="70000"/>
              </a:spcBef>
              <a:buFontTx/>
              <a:buNone/>
              <a:defRPr/>
            </a:pP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Line(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startX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startY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endX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endY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>
              <a:spcBef>
                <a:spcPct val="70000"/>
              </a:spcBef>
              <a:defRPr/>
            </a:pPr>
            <a:r>
              <a:rPr lang="en-US" altLang="x-none" dirty="0" smtClean="0"/>
              <a:t>For example:</a:t>
            </a:r>
          </a:p>
          <a:p>
            <a:pPr marL="0" indent="0" algn="ctr">
              <a:spcBef>
                <a:spcPct val="70000"/>
              </a:spcBef>
              <a:buFontTx/>
              <a:buNone/>
              <a:defRPr/>
            </a:pP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Line 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myLine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 = new Line(10, 20, 300, 80);</a:t>
            </a: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Basic Shapes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257800"/>
          </a:xfrm>
        </p:spPr>
        <p:txBody>
          <a:bodyPr/>
          <a:lstStyle/>
          <a:p>
            <a:pPr>
              <a:spcBef>
                <a:spcPct val="70000"/>
              </a:spcBef>
              <a:defRPr/>
            </a:pPr>
            <a:r>
              <a:rPr lang="en-US" altLang="x-none" dirty="0" smtClean="0"/>
              <a:t>A rectangle is specified by its upper left corner and its width and height:</a:t>
            </a:r>
          </a:p>
          <a:p>
            <a:pPr marL="0" indent="0" algn="ctr">
              <a:spcBef>
                <a:spcPct val="70000"/>
              </a:spcBef>
              <a:buFontTx/>
              <a:buNone/>
              <a:defRPr/>
            </a:pP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Rectangle(x, y, width, height)</a:t>
            </a:r>
          </a:p>
          <a:p>
            <a:pPr marL="0" indent="0" algn="ctr">
              <a:spcBef>
                <a:spcPct val="70000"/>
              </a:spcBef>
              <a:buFontTx/>
              <a:buNone/>
              <a:defRPr/>
            </a:pP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Rectangle r = new Rectangle(30, 50, 200, 70);</a:t>
            </a:r>
          </a:p>
          <a:p>
            <a:pPr>
              <a:spcBef>
                <a:spcPct val="70000"/>
              </a:spcBef>
              <a:defRPr/>
            </a:pPr>
            <a:r>
              <a:rPr lang="en-US" altLang="x-none" dirty="0" smtClean="0"/>
              <a:t>A circle is specified by its center point and radius:</a:t>
            </a:r>
          </a:p>
          <a:p>
            <a:pPr marL="0" indent="0" algn="ctr">
              <a:spcBef>
                <a:spcPct val="70000"/>
              </a:spcBef>
              <a:buFontTx/>
              <a:buNone/>
              <a:defRPr/>
            </a:pP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Circle(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centerX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centerY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, radius)</a:t>
            </a:r>
          </a:p>
          <a:p>
            <a:pPr marL="0" indent="0" algn="ctr">
              <a:spcBef>
                <a:spcPct val="70000"/>
              </a:spcBef>
              <a:buFontTx/>
              <a:buNone/>
              <a:defRPr/>
            </a:pP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Circle c = new Circle(100, 150, 40);</a:t>
            </a:r>
          </a:p>
        </p:txBody>
      </p:sp>
      <p:sp>
        <p:nvSpPr>
          <p:cNvPr id="10547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Basic Shapes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257800"/>
          </a:xfrm>
        </p:spPr>
        <p:txBody>
          <a:bodyPr/>
          <a:lstStyle/>
          <a:p>
            <a:pPr>
              <a:spcBef>
                <a:spcPct val="70000"/>
              </a:spcBef>
              <a:defRPr/>
            </a:pPr>
            <a:r>
              <a:rPr lang="en-US" altLang="x-none" dirty="0" smtClean="0"/>
              <a:t>An ellipse is specified by its center point and its radius along the x and y axis:</a:t>
            </a:r>
          </a:p>
          <a:p>
            <a:pPr marL="0" indent="0" algn="ctr">
              <a:spcBef>
                <a:spcPct val="70000"/>
              </a:spcBef>
              <a:buFontTx/>
              <a:buNone/>
              <a:defRPr/>
            </a:pP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Ellipse(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centerX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centerY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radiusX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radiusY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 algn="ctr">
              <a:spcBef>
                <a:spcPct val="70000"/>
              </a:spcBef>
              <a:buFontTx/>
              <a:buNone/>
              <a:defRPr/>
            </a:pP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Ellipse e = new Ellipse(100, 50, 80, 30);</a:t>
            </a:r>
          </a:p>
          <a:p>
            <a:pPr>
              <a:spcBef>
                <a:spcPct val="70000"/>
              </a:spcBef>
              <a:defRPr/>
            </a:pPr>
            <a:r>
              <a:rPr lang="en-US" altLang="x-none" dirty="0" smtClean="0"/>
              <a:t>Shapes are drawn in the order in which they are added to the group</a:t>
            </a:r>
          </a:p>
          <a:p>
            <a:pPr>
              <a:spcBef>
                <a:spcPct val="70000"/>
              </a:spcBef>
              <a:defRPr/>
            </a:pPr>
            <a:r>
              <a:rPr lang="en-US" altLang="x-none" dirty="0" smtClean="0"/>
              <a:t>The stroke and fill of each shape can be set</a:t>
            </a:r>
          </a:p>
          <a:p>
            <a:pPr>
              <a:spcBef>
                <a:spcPct val="70000"/>
              </a:spcBef>
              <a:defRPr/>
            </a:pPr>
            <a:r>
              <a:rPr lang="en-US" altLang="x-none" dirty="0" smtClean="0">
                <a:ea typeface="Courier New" charset="0"/>
                <a:cs typeface="Courier New" charset="0"/>
              </a:rPr>
              <a:t>See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Einstein.java</a:t>
            </a:r>
            <a:endParaRPr lang="en-US" altLang="x-none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0649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07522" name="TextBox 5"/>
          <p:cNvSpPr txBox="1">
            <a:spLocks noChangeArrowheads="1"/>
          </p:cNvSpPr>
          <p:nvPr/>
        </p:nvSpPr>
        <p:spPr bwMode="auto">
          <a:xfrm>
            <a:off x="381000" y="228600"/>
            <a:ext cx="8382000" cy="6094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Einstein.java       Author: </a:t>
            </a:r>
            <a:r>
              <a:rPr lang="en-US" altLang="x-none" sz="1400" b="1" u="sng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Lewis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x-none" sz="1400" b="1" u="sng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Loftus</a:t>
            </a:r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various shape classes.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</a:b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javafx.application.Application;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javafx.scene.Group;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javafx.scene.Scene;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javafx.scene.paint.Color;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javafx.scene.shape.*;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javafx.scene.text.Text;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javafx.stage.Stage;</a:t>
            </a:r>
            <a:b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</a:b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Einstein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Creates and displays several shapes.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start(Stage primaryStage)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Line line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Line(35, 60, 150, 170);</a:t>
            </a:r>
            <a:b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</a:b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Circle circle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Circle(100, 65, 20);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circle.setFill(Color.BLUE);       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08546" name="TextBox 5"/>
          <p:cNvSpPr txBox="1">
            <a:spLocks noChangeArrowheads="1"/>
          </p:cNvSpPr>
          <p:nvPr/>
        </p:nvSpPr>
        <p:spPr bwMode="auto">
          <a:xfrm>
            <a:off x="381000" y="342900"/>
            <a:ext cx="8382000" cy="544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Rectangle rect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Rectangle(60, 70, 250, 60);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rect.setStroke(Color.RED);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rect.setStrokeWidth(2);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rect.setFill(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);     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Ellipse ellipse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Ellipse(200, 100, 150, 50);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ellipse.setFill(Color.PALEGREEN);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Text quote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Text(120, 100, "Out of clutter, find " 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        "simplicity.\n-- Albert Einstein");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Group root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Group(ellipse, rect, circle, line, quote);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Scene(root, 400, 200);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primaryStage.setTitle("Einstein");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primaryStage.setScene(scene);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primaryStage.show();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//  We will typically exclude the main method. Use it to launch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//  the application if needed.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Assignment Revisited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785938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act of assignment takes a copy of a value and stores it in a variable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For primitive types: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124200" y="2971800"/>
            <a:ext cx="3079750" cy="990600"/>
            <a:chOff x="1584" y="1824"/>
            <a:chExt cx="1940" cy="624"/>
          </a:xfrm>
        </p:grpSpPr>
        <p:sp>
          <p:nvSpPr>
            <p:cNvPr id="35854" name="Rectangle 20"/>
            <p:cNvSpPr>
              <a:spLocks noChangeArrowheads="1"/>
            </p:cNvSpPr>
            <p:nvPr/>
          </p:nvSpPr>
          <p:spPr bwMode="auto">
            <a:xfrm>
              <a:off x="3092" y="1824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5855" name="Text Box 21"/>
            <p:cNvSpPr txBox="1">
              <a:spLocks noChangeArrowheads="1"/>
            </p:cNvSpPr>
            <p:nvPr/>
          </p:nvSpPr>
          <p:spPr bwMode="auto">
            <a:xfrm>
              <a:off x="2544" y="1862"/>
              <a:ext cx="5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num1</a:t>
              </a:r>
            </a:p>
          </p:txBody>
        </p:sp>
        <p:sp>
          <p:nvSpPr>
            <p:cNvPr id="35856" name="Text Box 22"/>
            <p:cNvSpPr txBox="1">
              <a:spLocks noChangeArrowheads="1"/>
            </p:cNvSpPr>
            <p:nvPr/>
          </p:nvSpPr>
          <p:spPr bwMode="auto">
            <a:xfrm>
              <a:off x="3140" y="1824"/>
              <a:ext cx="3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38</a:t>
              </a:r>
            </a:p>
          </p:txBody>
        </p:sp>
        <p:sp>
          <p:nvSpPr>
            <p:cNvPr id="35857" name="Rectangle 24"/>
            <p:cNvSpPr>
              <a:spLocks noChangeArrowheads="1"/>
            </p:cNvSpPr>
            <p:nvPr/>
          </p:nvSpPr>
          <p:spPr bwMode="auto">
            <a:xfrm>
              <a:off x="3092" y="2160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5858" name="Text Box 25"/>
            <p:cNvSpPr txBox="1">
              <a:spLocks noChangeArrowheads="1"/>
            </p:cNvSpPr>
            <p:nvPr/>
          </p:nvSpPr>
          <p:spPr bwMode="auto">
            <a:xfrm>
              <a:off x="2544" y="2198"/>
              <a:ext cx="5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num2</a:t>
              </a:r>
            </a:p>
          </p:txBody>
        </p:sp>
        <p:sp>
          <p:nvSpPr>
            <p:cNvPr id="35859" name="Text Box 26"/>
            <p:cNvSpPr txBox="1">
              <a:spLocks noChangeArrowheads="1"/>
            </p:cNvSpPr>
            <p:nvPr/>
          </p:nvSpPr>
          <p:spPr bwMode="auto">
            <a:xfrm>
              <a:off x="3140" y="2160"/>
              <a:ext cx="3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96</a:t>
              </a:r>
            </a:p>
          </p:txBody>
        </p:sp>
        <p:sp>
          <p:nvSpPr>
            <p:cNvPr id="35860" name="Text Box 27"/>
            <p:cNvSpPr txBox="1">
              <a:spLocks noChangeArrowheads="1"/>
            </p:cNvSpPr>
            <p:nvPr/>
          </p:nvSpPr>
          <p:spPr bwMode="auto">
            <a:xfrm>
              <a:off x="1584" y="2006"/>
              <a:ext cx="7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</a:rPr>
                <a:t>Before:</a:t>
              </a:r>
            </a:p>
          </p:txBody>
        </p:sp>
      </p:grp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1600200" y="4267200"/>
            <a:ext cx="201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</a:rPr>
              <a:t>num2 = num1;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124200" y="5029200"/>
            <a:ext cx="3079750" cy="990600"/>
            <a:chOff x="1632" y="3130"/>
            <a:chExt cx="1940" cy="624"/>
          </a:xfrm>
        </p:grpSpPr>
        <p:sp>
          <p:nvSpPr>
            <p:cNvPr id="35847" name="Rectangle 29"/>
            <p:cNvSpPr>
              <a:spLocks noChangeArrowheads="1"/>
            </p:cNvSpPr>
            <p:nvPr/>
          </p:nvSpPr>
          <p:spPr bwMode="auto">
            <a:xfrm>
              <a:off x="3140" y="3130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5848" name="Text Box 30"/>
            <p:cNvSpPr txBox="1">
              <a:spLocks noChangeArrowheads="1"/>
            </p:cNvSpPr>
            <p:nvPr/>
          </p:nvSpPr>
          <p:spPr bwMode="auto">
            <a:xfrm>
              <a:off x="2592" y="3168"/>
              <a:ext cx="5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num1</a:t>
              </a:r>
            </a:p>
          </p:txBody>
        </p:sp>
        <p:sp>
          <p:nvSpPr>
            <p:cNvPr id="35849" name="Text Box 31"/>
            <p:cNvSpPr txBox="1">
              <a:spLocks noChangeArrowheads="1"/>
            </p:cNvSpPr>
            <p:nvPr/>
          </p:nvSpPr>
          <p:spPr bwMode="auto">
            <a:xfrm>
              <a:off x="3188" y="3130"/>
              <a:ext cx="3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38</a:t>
              </a:r>
            </a:p>
          </p:txBody>
        </p:sp>
        <p:sp>
          <p:nvSpPr>
            <p:cNvPr id="35850" name="Rectangle 32"/>
            <p:cNvSpPr>
              <a:spLocks noChangeArrowheads="1"/>
            </p:cNvSpPr>
            <p:nvPr/>
          </p:nvSpPr>
          <p:spPr bwMode="auto">
            <a:xfrm>
              <a:off x="3140" y="346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5851" name="Text Box 33"/>
            <p:cNvSpPr txBox="1">
              <a:spLocks noChangeArrowheads="1"/>
            </p:cNvSpPr>
            <p:nvPr/>
          </p:nvSpPr>
          <p:spPr bwMode="auto">
            <a:xfrm>
              <a:off x="2592" y="3504"/>
              <a:ext cx="5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num2</a:t>
              </a:r>
            </a:p>
          </p:txBody>
        </p:sp>
        <p:sp>
          <p:nvSpPr>
            <p:cNvPr id="35852" name="Text Box 34"/>
            <p:cNvSpPr txBox="1">
              <a:spLocks noChangeArrowheads="1"/>
            </p:cNvSpPr>
            <p:nvPr/>
          </p:nvSpPr>
          <p:spPr bwMode="auto">
            <a:xfrm>
              <a:off x="3188" y="3466"/>
              <a:ext cx="3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38</a:t>
              </a:r>
            </a:p>
          </p:txBody>
        </p:sp>
        <p:sp>
          <p:nvSpPr>
            <p:cNvPr id="35853" name="Text Box 35"/>
            <p:cNvSpPr txBox="1">
              <a:spLocks noChangeArrowheads="1"/>
            </p:cNvSpPr>
            <p:nvPr/>
          </p:nvSpPr>
          <p:spPr bwMode="auto">
            <a:xfrm>
              <a:off x="1632" y="3312"/>
              <a:ext cx="6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</a:rPr>
                <a:t>After:</a:t>
              </a:r>
            </a:p>
          </p:txBody>
        </p:sp>
      </p:grpSp>
      <p:sp>
        <p:nvSpPr>
          <p:cNvPr id="35846" name="Footer Placeholder 2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09570" name="TextBox 5"/>
          <p:cNvSpPr txBox="1">
            <a:spLocks noChangeArrowheads="1"/>
          </p:cNvSpPr>
          <p:nvPr/>
        </p:nvSpPr>
        <p:spPr bwMode="auto">
          <a:xfrm>
            <a:off x="381000" y="342900"/>
            <a:ext cx="8382000" cy="544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Rectangle rect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Rectangle(60, 70, 250, 60);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rect.setStroke(Color.RED);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rect.setStrokeWidth(2);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rect.setFill(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);     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Ellipse ellipse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Ellipse(200, 100, 150, 50);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ellipse.setFill(Color.PALEGREEN);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Text quote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Text(120, 100, "Out of clutter, find " 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        "simplicity.\n-- Albert Einstein");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Group root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Group(ellipse, rect, circle, line, quote);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Scene(root, 400, 200);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primaryStage.setTitle("Einstein");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primaryStage.setScene(scene);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primaryStage.show();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//  We will typically exclude the main method. Use it to launch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//  the application if needed.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05000" y="190500"/>
            <a:ext cx="5761038" cy="3382963"/>
            <a:chOff x="1905000" y="190500"/>
            <a:chExt cx="5761038" cy="3382963"/>
          </a:xfrm>
        </p:grpSpPr>
        <p:sp>
          <p:nvSpPr>
            <p:cNvPr id="109571" name="TextBox 4"/>
            <p:cNvSpPr txBox="1">
              <a:spLocks noChangeArrowheads="1"/>
            </p:cNvSpPr>
            <p:nvPr/>
          </p:nvSpPr>
          <p:spPr bwMode="auto">
            <a:xfrm>
              <a:off x="1905000" y="190500"/>
              <a:ext cx="5761038" cy="338296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US" altLang="x-none" sz="2400" b="1">
                <a:latin typeface="Courier New" charset="0"/>
                <a:ea typeface="Courier New" charset="0"/>
                <a:cs typeface="Courier New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US" altLang="x-none" sz="2400" b="1">
                <a:latin typeface="Courier New" charset="0"/>
                <a:ea typeface="Courier New" charset="0"/>
                <a:cs typeface="Courier New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24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10957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675" y="457200"/>
              <a:ext cx="5080000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Basic Shapes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2578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Groups can be nested within groups</a:t>
            </a:r>
          </a:p>
          <a:p>
            <a:pPr>
              <a:spcBef>
                <a:spcPct val="70000"/>
              </a:spcBef>
            </a:pPr>
            <a:r>
              <a:rPr lang="en-US" altLang="x-none" i="1"/>
              <a:t>Translating</a:t>
            </a:r>
            <a:r>
              <a:rPr lang="en-US" altLang="x-none"/>
              <a:t> a shape or group shifts its position along the x or y axis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 shape or group can be rotated using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setRotate</a:t>
            </a:r>
            <a:r>
              <a:rPr lang="en-US" altLang="x-none"/>
              <a:t> method</a:t>
            </a:r>
          </a:p>
          <a:p>
            <a:pPr>
              <a:spcBef>
                <a:spcPct val="70000"/>
              </a:spcBef>
            </a:pPr>
            <a:r>
              <a:rPr lang="en-US" altLang="x-none">
                <a:ea typeface="Courier New" charset="0"/>
                <a:cs typeface="Courier New" charset="0"/>
              </a:rPr>
              <a:t>See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Snowman.java</a:t>
            </a:r>
          </a:p>
        </p:txBody>
      </p:sp>
      <p:sp>
        <p:nvSpPr>
          <p:cNvPr id="11059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11618" name="TextBox 5"/>
          <p:cNvSpPr txBox="1">
            <a:spLocks noChangeArrowheads="1"/>
          </p:cNvSpPr>
          <p:nvPr/>
        </p:nvSpPr>
        <p:spPr bwMode="auto">
          <a:xfrm>
            <a:off x="381000" y="228600"/>
            <a:ext cx="8382000" cy="6094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Snowman.java       Author: </a:t>
            </a:r>
            <a:r>
              <a:rPr lang="en-US" altLang="x-none" sz="1400" b="1" u="sng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Lewis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x-none" sz="1400" b="1" u="sng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Loftus</a:t>
            </a:r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translation of a set of shapes.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javafx.application.Application;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javafx.stage.Stage;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javafx.scene.Group;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javafx.scene.Scene;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javafx.scene.paint.Color;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javafx.scene.shape.*;</a:t>
            </a:r>
            <a:b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</a:b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Snowman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Presents a snowman scene.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start(Stage primaryStage)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{      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Ellipse base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Ellipse(80, 210, 80, 60);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base.setFill(Color.WHITE);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Ellipse middle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Ellipse(80, 130, 50, 40);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middle.setFill(Color.WHITE);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12642" name="TextBox 5"/>
          <p:cNvSpPr txBox="1">
            <a:spLocks noChangeArrowheads="1"/>
          </p:cNvSpPr>
          <p:nvPr/>
        </p:nvSpPr>
        <p:spPr bwMode="auto">
          <a:xfrm>
            <a:off x="381000" y="228600"/>
            <a:ext cx="8382000" cy="5878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Circle head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Circle(80, 70, 30);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head.setFill(Color.WHITE);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Circle rightEye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Circle(70, 60, 5);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Circle leftEye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Circle(90, 60, 5);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Line mouth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Line(70, 80, 90, 80);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Circle topButton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Circle(80, 120, 6);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topButton.setFill(Color.RED);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Circle bottomButton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Circle(80, 140, 6);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bottomButton.setFill(Color.RED);</a:t>
            </a:r>
            <a:b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</a:b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Line leftArm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Line(110, 130, 160, 130);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leftArm.setStrokeWidth(3);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Line rightArm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Line(50, 130, 0, 100);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rightArm.setStrokeWidth(3);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Rectangle stovepipe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Rectangle(60, 0, 40, 50);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Rectangle brim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Rectangle(50, 45, 60, 5);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Group hat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Group(stovepipe, brim);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hat.setTranslateX(10);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hat.setRotate(15);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13666" name="TextBox 5"/>
          <p:cNvSpPr txBox="1">
            <a:spLocks noChangeArrowheads="1"/>
          </p:cNvSpPr>
          <p:nvPr/>
        </p:nvSpPr>
        <p:spPr bwMode="auto">
          <a:xfrm>
            <a:off x="381000" y="228600"/>
            <a:ext cx="8382000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</a:b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Group snowman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Group(base, middle, head, leftEye, rightEye,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    mouth, topButton, bottomButton, leftArm, rightArm, hat);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snowman.setTranslateX(170);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snowman.setTranslateY(50);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Circle sun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Circle(50, 50, 30);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sun.setFill(Color.GOLD);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Rectangle ground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Rectangle(0, 250, 500, 100);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ground.setFill(Color.STEELBLUE);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Group root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Group(ground, sun, snowman);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Scene(root, 500, 350, Color.LIGHTBLUE);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primaryStage.setTitle("Snowman");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primaryStage.setScene(scene);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primaryStage.show();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sp>
        <p:nvSpPr>
          <p:cNvPr id="114690" name="TextBox 5"/>
          <p:cNvSpPr txBox="1">
            <a:spLocks noChangeArrowheads="1"/>
          </p:cNvSpPr>
          <p:nvPr/>
        </p:nvSpPr>
        <p:spPr bwMode="auto">
          <a:xfrm>
            <a:off x="381000" y="228600"/>
            <a:ext cx="8382000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</a:b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Group snowman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Group(base, middle, head, leftEye, rightEye,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    mouth, topButton, bottomButton, leftArm, rightArm, hat);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snowman.setTranslateX(170);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snowman.setTranslateY(50);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Circle sun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Circle(50, 50, 30);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sun.setFill(Color.GOLD);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Rectangle ground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Rectangle(0, 250, 500, 100);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ground.setFill(Color.STEELBLUE);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Group root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Group(ground, sun, snowman);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Scene(root, 500, 350, Color.LIGHTBLUE);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primaryStage.setTitle("Snowman");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primaryStage.setScene(scene);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    primaryStage.show();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152400"/>
            <a:ext cx="6950075" cy="5303838"/>
            <a:chOff x="1143000" y="152400"/>
            <a:chExt cx="6950075" cy="5303838"/>
          </a:xfrm>
        </p:grpSpPr>
        <p:sp>
          <p:nvSpPr>
            <p:cNvPr id="114691" name="TextBox 3"/>
            <p:cNvSpPr txBox="1">
              <a:spLocks noChangeArrowheads="1"/>
            </p:cNvSpPr>
            <p:nvPr/>
          </p:nvSpPr>
          <p:spPr bwMode="auto">
            <a:xfrm>
              <a:off x="1143000" y="152400"/>
              <a:ext cx="6950075" cy="530383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US" altLang="x-none" sz="2400" b="1">
                <a:latin typeface="Courier New" charset="0"/>
                <a:ea typeface="Courier New" charset="0"/>
                <a:cs typeface="Courier New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US" altLang="x-none" sz="2400" b="1">
                <a:latin typeface="Courier New" charset="0"/>
                <a:ea typeface="Courier New" charset="0"/>
                <a:cs typeface="Courier New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24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11469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563" y="419100"/>
              <a:ext cx="6350000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pic>
        <p:nvPicPr>
          <p:cNvPr id="1157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364038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Basic Shapes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2578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Without translating (shifting) the snowman’s position:</a:t>
            </a:r>
          </a:p>
        </p:txBody>
      </p:sp>
      <p:sp>
        <p:nvSpPr>
          <p:cNvPr id="11673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  <p:pic>
        <p:nvPicPr>
          <p:cNvPr id="1167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4102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Representing Color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2578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A color in Java is represented by a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Color</a:t>
            </a:r>
            <a:r>
              <a:rPr lang="en-US" altLang="x-none"/>
              <a:t> object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 color object holds three numbers called an RGB value, which stands for Red-Green-Blue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Each number represents the contribution of that color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This is how the human eye works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Each number in an RGB value is in the range 0 to 255</a:t>
            </a:r>
          </a:p>
        </p:txBody>
      </p:sp>
      <p:sp>
        <p:nvSpPr>
          <p:cNvPr id="11776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Representing Color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257800"/>
          </a:xfrm>
        </p:spPr>
        <p:txBody>
          <a:bodyPr/>
          <a:lstStyle/>
          <a:p>
            <a:pPr>
              <a:spcBef>
                <a:spcPct val="70000"/>
              </a:spcBef>
              <a:defRPr/>
            </a:pPr>
            <a:r>
              <a:rPr lang="en-US" altLang="x-none" dirty="0" smtClean="0"/>
              <a:t>A color with an RGB value of 255, 255, 0 has a full contribution of red and green, but no blue, which is a shade of yellow</a:t>
            </a:r>
          </a:p>
          <a:p>
            <a:pPr>
              <a:spcBef>
                <a:spcPct val="70000"/>
              </a:spcBef>
              <a:defRPr/>
            </a:pPr>
            <a:r>
              <a:rPr lang="en-US" altLang="x-none" dirty="0" smtClean="0"/>
              <a:t>The static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rgb</a:t>
            </a:r>
            <a:r>
              <a:rPr lang="en-US" altLang="x-none" dirty="0" smtClean="0"/>
              <a:t> method in the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Color</a:t>
            </a:r>
            <a:r>
              <a:rPr lang="en-US" altLang="x-none" dirty="0" smtClean="0"/>
              <a:t> class returns a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Color</a:t>
            </a:r>
            <a:r>
              <a:rPr lang="en-US" altLang="x-none" dirty="0" smtClean="0"/>
              <a:t> object with a specific RGB value:</a:t>
            </a:r>
          </a:p>
          <a:p>
            <a:pPr marL="0" indent="0" algn="ctr">
              <a:spcBef>
                <a:spcPct val="70000"/>
              </a:spcBef>
              <a:buFontTx/>
              <a:buNone/>
              <a:defRPr/>
            </a:pP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Color purple = 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Color.rgb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(183, 44, 150);</a:t>
            </a:r>
          </a:p>
          <a:p>
            <a:pPr>
              <a:spcBef>
                <a:spcPct val="70000"/>
              </a:spcBef>
              <a:defRPr/>
            </a:pPr>
            <a:r>
              <a:rPr lang="en-US" altLang="x-none" dirty="0" smtClean="0"/>
              <a:t>The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color</a:t>
            </a:r>
            <a:r>
              <a:rPr lang="en-US" altLang="x-none" dirty="0" smtClean="0"/>
              <a:t> method uses percentages:</a:t>
            </a:r>
          </a:p>
          <a:p>
            <a:pPr marL="0" indent="0" algn="ctr">
              <a:spcBef>
                <a:spcPct val="70000"/>
              </a:spcBef>
              <a:buFontTx/>
              <a:buNone/>
              <a:defRPr/>
            </a:pP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Color maroon = 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Color.color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(0.6, 0.1, 0.0);</a:t>
            </a:r>
          </a:p>
        </p:txBody>
      </p:sp>
      <p:sp>
        <p:nvSpPr>
          <p:cNvPr id="11878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Reference Assignment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1143000"/>
          </a:xfrm>
          <a:noFill/>
        </p:spPr>
        <p:txBody>
          <a:bodyPr lIns="92075" tIns="46038" rIns="92075" bIns="46038"/>
          <a:lstStyle/>
          <a:p>
            <a:pPr>
              <a:spcBef>
                <a:spcPct val="80000"/>
              </a:spcBef>
            </a:pPr>
            <a:r>
              <a:rPr lang="en-US" altLang="x-none"/>
              <a:t>For object references, assignment copies the address:</a:t>
            </a:r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838200" y="3810000"/>
            <a:ext cx="2317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</a:rPr>
              <a:t>name2 = name1;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1905000" y="2514600"/>
            <a:ext cx="6172200" cy="990600"/>
            <a:chOff x="1152" y="1478"/>
            <a:chExt cx="3888" cy="624"/>
          </a:xfrm>
        </p:grpSpPr>
        <p:sp>
          <p:nvSpPr>
            <p:cNvPr id="36880" name="Rectangle 40"/>
            <p:cNvSpPr>
              <a:spLocks noChangeArrowheads="1"/>
            </p:cNvSpPr>
            <p:nvPr/>
          </p:nvSpPr>
          <p:spPr bwMode="auto">
            <a:xfrm>
              <a:off x="2736" y="1478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6881" name="Text Box 41"/>
            <p:cNvSpPr txBox="1">
              <a:spLocks noChangeArrowheads="1"/>
            </p:cNvSpPr>
            <p:nvPr/>
          </p:nvSpPr>
          <p:spPr bwMode="auto">
            <a:xfrm>
              <a:off x="2112" y="1516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name1</a:t>
              </a:r>
            </a:p>
          </p:txBody>
        </p:sp>
        <p:sp>
          <p:nvSpPr>
            <p:cNvPr id="36882" name="Text Box 44"/>
            <p:cNvSpPr txBox="1">
              <a:spLocks noChangeArrowheads="1"/>
            </p:cNvSpPr>
            <p:nvPr/>
          </p:nvSpPr>
          <p:spPr bwMode="auto">
            <a:xfrm>
              <a:off x="2112" y="1852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name2</a:t>
              </a:r>
            </a:p>
          </p:txBody>
        </p:sp>
        <p:sp>
          <p:nvSpPr>
            <p:cNvPr id="36883" name="Text Box 46"/>
            <p:cNvSpPr txBox="1">
              <a:spLocks noChangeArrowheads="1"/>
            </p:cNvSpPr>
            <p:nvPr/>
          </p:nvSpPr>
          <p:spPr bwMode="auto">
            <a:xfrm>
              <a:off x="1152" y="1660"/>
              <a:ext cx="7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</a:rPr>
                <a:t>Before:</a:t>
              </a:r>
            </a:p>
          </p:txBody>
        </p:sp>
        <p:sp>
          <p:nvSpPr>
            <p:cNvPr id="36884" name="AutoShape 57"/>
            <p:cNvSpPr>
              <a:spLocks noChangeArrowheads="1"/>
            </p:cNvSpPr>
            <p:nvPr/>
          </p:nvSpPr>
          <p:spPr bwMode="auto">
            <a:xfrm>
              <a:off x="3408" y="1478"/>
              <a:ext cx="1392" cy="240"/>
            </a:xfrm>
            <a:prstGeom prst="roundRect">
              <a:avLst>
                <a:gd name="adj" fmla="val 16667"/>
              </a:avLst>
            </a:prstGeom>
            <a:solidFill>
              <a:srgbClr val="F5E9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"Steve Jobs"</a:t>
              </a:r>
            </a:p>
          </p:txBody>
        </p:sp>
        <p:sp>
          <p:nvSpPr>
            <p:cNvPr id="36885" name="Line 62"/>
            <p:cNvSpPr>
              <a:spLocks noChangeShapeType="1"/>
            </p:cNvSpPr>
            <p:nvPr/>
          </p:nvSpPr>
          <p:spPr bwMode="auto">
            <a:xfrm flipV="1">
              <a:off x="2928" y="15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Rectangle 63"/>
            <p:cNvSpPr>
              <a:spLocks noChangeArrowheads="1"/>
            </p:cNvSpPr>
            <p:nvPr/>
          </p:nvSpPr>
          <p:spPr bwMode="auto">
            <a:xfrm>
              <a:off x="2736" y="1814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6887" name="AutoShape 64"/>
            <p:cNvSpPr>
              <a:spLocks noChangeArrowheads="1"/>
            </p:cNvSpPr>
            <p:nvPr/>
          </p:nvSpPr>
          <p:spPr bwMode="auto">
            <a:xfrm>
              <a:off x="3408" y="1814"/>
              <a:ext cx="1632" cy="240"/>
            </a:xfrm>
            <a:prstGeom prst="roundRect">
              <a:avLst>
                <a:gd name="adj" fmla="val 16667"/>
              </a:avLst>
            </a:prstGeom>
            <a:solidFill>
              <a:srgbClr val="F5E9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"Steve Wozniak"</a:t>
              </a:r>
            </a:p>
          </p:txBody>
        </p:sp>
        <p:sp>
          <p:nvSpPr>
            <p:cNvPr id="36888" name="Line 65"/>
            <p:cNvSpPr>
              <a:spLocks noChangeShapeType="1"/>
            </p:cNvSpPr>
            <p:nvPr/>
          </p:nvSpPr>
          <p:spPr bwMode="auto">
            <a:xfrm flipV="1">
              <a:off x="2928" y="193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1905000" y="4724400"/>
            <a:ext cx="5638800" cy="998538"/>
            <a:chOff x="1200" y="2928"/>
            <a:chExt cx="3552" cy="629"/>
          </a:xfrm>
        </p:grpSpPr>
        <p:sp>
          <p:nvSpPr>
            <p:cNvPr id="36871" name="Rectangle 48"/>
            <p:cNvSpPr>
              <a:spLocks noChangeArrowheads="1"/>
            </p:cNvSpPr>
            <p:nvPr/>
          </p:nvSpPr>
          <p:spPr bwMode="auto">
            <a:xfrm>
              <a:off x="2784" y="2928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6872" name="Text Box 49"/>
            <p:cNvSpPr txBox="1">
              <a:spLocks noChangeArrowheads="1"/>
            </p:cNvSpPr>
            <p:nvPr/>
          </p:nvSpPr>
          <p:spPr bwMode="auto">
            <a:xfrm>
              <a:off x="2160" y="2971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name1</a:t>
              </a:r>
            </a:p>
          </p:txBody>
        </p:sp>
        <p:sp>
          <p:nvSpPr>
            <p:cNvPr id="36873" name="Rectangle 51"/>
            <p:cNvSpPr>
              <a:spLocks noChangeArrowheads="1"/>
            </p:cNvSpPr>
            <p:nvPr/>
          </p:nvSpPr>
          <p:spPr bwMode="auto">
            <a:xfrm>
              <a:off x="2784" y="3269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6874" name="Text Box 52"/>
            <p:cNvSpPr txBox="1">
              <a:spLocks noChangeArrowheads="1"/>
            </p:cNvSpPr>
            <p:nvPr/>
          </p:nvSpPr>
          <p:spPr bwMode="auto">
            <a:xfrm>
              <a:off x="2160" y="3307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name2</a:t>
              </a:r>
            </a:p>
          </p:txBody>
        </p:sp>
        <p:sp>
          <p:nvSpPr>
            <p:cNvPr id="36875" name="Text Box 54"/>
            <p:cNvSpPr txBox="1">
              <a:spLocks noChangeArrowheads="1"/>
            </p:cNvSpPr>
            <p:nvPr/>
          </p:nvSpPr>
          <p:spPr bwMode="auto">
            <a:xfrm>
              <a:off x="1200" y="3115"/>
              <a:ext cx="6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</a:rPr>
                <a:t>After:</a:t>
              </a:r>
            </a:p>
          </p:txBody>
        </p:sp>
        <p:sp>
          <p:nvSpPr>
            <p:cNvPr id="36876" name="AutoShape 66"/>
            <p:cNvSpPr>
              <a:spLocks noChangeArrowheads="1"/>
            </p:cNvSpPr>
            <p:nvPr/>
          </p:nvSpPr>
          <p:spPr bwMode="auto">
            <a:xfrm>
              <a:off x="3408" y="2928"/>
              <a:ext cx="1344" cy="240"/>
            </a:xfrm>
            <a:prstGeom prst="roundRect">
              <a:avLst>
                <a:gd name="adj" fmla="val 16667"/>
              </a:avLst>
            </a:prstGeom>
            <a:solidFill>
              <a:srgbClr val="F5E9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Courier New" charset="0"/>
                </a:rPr>
                <a:t>"Steve Jobs"</a:t>
              </a:r>
            </a:p>
          </p:txBody>
        </p:sp>
        <p:sp>
          <p:nvSpPr>
            <p:cNvPr id="36877" name="Line 67"/>
            <p:cNvSpPr>
              <a:spLocks noChangeShapeType="1"/>
            </p:cNvSpPr>
            <p:nvPr/>
          </p:nvSpPr>
          <p:spPr bwMode="auto">
            <a:xfrm flipV="1">
              <a:off x="2928" y="304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Line 68"/>
            <p:cNvSpPr>
              <a:spLocks noChangeShapeType="1"/>
            </p:cNvSpPr>
            <p:nvPr/>
          </p:nvSpPr>
          <p:spPr bwMode="auto">
            <a:xfrm flipV="1">
              <a:off x="3312" y="3211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Line 69"/>
            <p:cNvSpPr>
              <a:spLocks noChangeShapeType="1"/>
            </p:cNvSpPr>
            <p:nvPr/>
          </p:nvSpPr>
          <p:spPr bwMode="auto">
            <a:xfrm flipH="1">
              <a:off x="2928" y="3403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0" name="Footer Placeholder 2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4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Representing Color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2578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For convenience, several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Color</a:t>
            </a:r>
            <a:r>
              <a:rPr lang="en-US" altLang="x-none"/>
              <a:t> objects have been predefined, such as:</a:t>
            </a:r>
          </a:p>
          <a:p>
            <a:pPr marL="914400" lvl="2" indent="0">
              <a:spcBef>
                <a:spcPct val="70000"/>
              </a:spcBef>
              <a:buFontTx/>
              <a:buNone/>
            </a:pP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Color.BLACK	</a:t>
            </a:r>
            <a:r>
              <a:rPr lang="en-US" altLang="x-none"/>
              <a:t>0, 0, 0</a:t>
            </a:r>
          </a:p>
          <a:p>
            <a:pPr marL="914400" lvl="2" indent="0">
              <a:spcBef>
                <a:spcPts val="1200"/>
              </a:spcBef>
              <a:buFontTx/>
              <a:buNone/>
            </a:pP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Color.WHITE	</a:t>
            </a:r>
            <a:r>
              <a:rPr lang="en-US" altLang="x-none"/>
              <a:t>255, 255, 255</a:t>
            </a:r>
          </a:p>
          <a:p>
            <a:pPr marL="914400" lvl="2" indent="0">
              <a:spcBef>
                <a:spcPts val="1200"/>
              </a:spcBef>
              <a:buFontTx/>
              <a:buNone/>
            </a:pP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Color.CYAN	</a:t>
            </a:r>
            <a:r>
              <a:rPr lang="en-US" altLang="x-none"/>
              <a:t>	0, 255, 255</a:t>
            </a:r>
          </a:p>
          <a:p>
            <a:pPr marL="914400" lvl="2" indent="0">
              <a:spcBef>
                <a:spcPts val="1200"/>
              </a:spcBef>
              <a:buFontTx/>
              <a:buNone/>
            </a:pP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Color.PINK</a:t>
            </a:r>
            <a:r>
              <a:rPr lang="en-US" altLang="x-none"/>
              <a:t>		255, 192, 203</a:t>
            </a:r>
          </a:p>
          <a:p>
            <a:pPr marL="914400" lvl="2" indent="0">
              <a:spcBef>
                <a:spcPts val="1200"/>
              </a:spcBef>
              <a:buFontTx/>
              <a:buNone/>
            </a:pP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Color.GRAY</a:t>
            </a:r>
            <a:r>
              <a:rPr lang="en-US" altLang="x-none"/>
              <a:t>		128, 128, 128</a:t>
            </a:r>
          </a:p>
          <a:p>
            <a:pPr>
              <a:spcBef>
                <a:spcPct val="70000"/>
              </a:spcBef>
            </a:pPr>
            <a:r>
              <a:rPr lang="en-US" altLang="x-none">
                <a:ea typeface="Courier New" charset="0"/>
                <a:cs typeface="Courier New" charset="0"/>
              </a:rPr>
              <a:t>See the online documentation of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Color</a:t>
            </a:r>
            <a:r>
              <a:rPr lang="en-US" altLang="x-none">
                <a:ea typeface="Courier New" charset="0"/>
                <a:cs typeface="Courier New" charset="0"/>
              </a:rPr>
              <a:t> class for a full list of predefined colors</a:t>
            </a:r>
          </a:p>
        </p:txBody>
      </p:sp>
      <p:sp>
        <p:nvSpPr>
          <p:cNvPr id="11981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Chapter 3 focused on: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object creation and object references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class and its methods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the Java standard class library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Random</a:t>
            </a:r>
            <a:r>
              <a:rPr lang="en-US" altLang="x-none"/>
              <a:t> and </a:t>
            </a:r>
            <a:r>
              <a:rPr lang="en-US" altLang="x-none">
                <a:latin typeface="Courier New" charset="0"/>
              </a:rPr>
              <a:t>Math</a:t>
            </a:r>
            <a:r>
              <a:rPr lang="en-US" altLang="x-none"/>
              <a:t> classes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formatting output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enumerated types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wrapper classes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JavaFX graphics API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shape classes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12083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200">
                <a:latin typeface="Times New Roman" charset="0"/>
              </a:rPr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5403</Words>
  <Application>Microsoft Macintosh PowerPoint</Application>
  <PresentationFormat>On-screen Show (4:3)</PresentationFormat>
  <Paragraphs>1183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100" baseType="lpstr">
      <vt:lpstr>Arial Unicode MS</vt:lpstr>
      <vt:lpstr>Calibri</vt:lpstr>
      <vt:lpstr>Courier New</vt:lpstr>
      <vt:lpstr>ＭＳ Ｐゴシック</vt:lpstr>
      <vt:lpstr>Times</vt:lpstr>
      <vt:lpstr>Times New Roman</vt:lpstr>
      <vt:lpstr>Arial</vt:lpstr>
      <vt:lpstr>Default Design</vt:lpstr>
      <vt:lpstr>Custom Design</vt:lpstr>
      <vt:lpstr>Chapter 3 Using Classes and Objects</vt:lpstr>
      <vt:lpstr>Using Classes and Objects</vt:lpstr>
      <vt:lpstr>Outline</vt:lpstr>
      <vt:lpstr>Creating Objects</vt:lpstr>
      <vt:lpstr>Creating Objects</vt:lpstr>
      <vt:lpstr>Invoking Methods</vt:lpstr>
      <vt:lpstr>References</vt:lpstr>
      <vt:lpstr>Assignment Revisited</vt:lpstr>
      <vt:lpstr>Reference Assignment</vt:lpstr>
      <vt:lpstr>Aliases</vt:lpstr>
      <vt:lpstr>Garbage Collection</vt:lpstr>
      <vt:lpstr>Outline</vt:lpstr>
      <vt:lpstr>The String Class</vt:lpstr>
      <vt:lpstr>String Methods</vt:lpstr>
      <vt:lpstr>String Indexes</vt:lpstr>
      <vt:lpstr>PowerPoint Presentation</vt:lpstr>
      <vt:lpstr>PowerPoint Presentation</vt:lpstr>
      <vt:lpstr>PowerPoint Presentation</vt:lpstr>
      <vt:lpstr>Quick Check</vt:lpstr>
      <vt:lpstr>Quick Check</vt:lpstr>
      <vt:lpstr>Outline</vt:lpstr>
      <vt:lpstr>Class Libraries</vt:lpstr>
      <vt:lpstr>The Java API</vt:lpstr>
      <vt:lpstr>The Java API</vt:lpstr>
      <vt:lpstr>Packages</vt:lpstr>
      <vt:lpstr>The import Declaration</vt:lpstr>
      <vt:lpstr>The import Declaration</vt:lpstr>
      <vt:lpstr>The Random Class</vt:lpstr>
      <vt:lpstr>PowerPoint Presentation</vt:lpstr>
      <vt:lpstr>PowerPoint Presentation</vt:lpstr>
      <vt:lpstr>PowerPoint Presentation</vt:lpstr>
      <vt:lpstr>Quick Check</vt:lpstr>
      <vt:lpstr>Quick Check</vt:lpstr>
      <vt:lpstr>Quick Check</vt:lpstr>
      <vt:lpstr>Quick Check</vt:lpstr>
      <vt:lpstr>The Math Class</vt:lpstr>
      <vt:lpstr>The Math Class</vt:lpstr>
      <vt:lpstr>PowerPoint Presentation</vt:lpstr>
      <vt:lpstr>PowerPoint Presentation</vt:lpstr>
      <vt:lpstr>PowerPoint Presentation</vt:lpstr>
      <vt:lpstr>Outline</vt:lpstr>
      <vt:lpstr>Formatting Output</vt:lpstr>
      <vt:lpstr>Formatting Output</vt:lpstr>
      <vt:lpstr>PowerPoint Presentation</vt:lpstr>
      <vt:lpstr>PowerPoint Presentation</vt:lpstr>
      <vt:lpstr>PowerPoint Presentation</vt:lpstr>
      <vt:lpstr>Formatting Output</vt:lpstr>
      <vt:lpstr>PowerPoint Presentation</vt:lpstr>
      <vt:lpstr>PowerPoint Presentation</vt:lpstr>
      <vt:lpstr>PowerPoint Presentation</vt:lpstr>
      <vt:lpstr>Outline</vt:lpstr>
      <vt:lpstr>Enumerated Types</vt:lpstr>
      <vt:lpstr>Enumerated Types</vt:lpstr>
      <vt:lpstr>Ordinal Values</vt:lpstr>
      <vt:lpstr>Enumerated Types</vt:lpstr>
      <vt:lpstr>PowerPoint Presentation</vt:lpstr>
      <vt:lpstr>PowerPoint Presentation</vt:lpstr>
      <vt:lpstr>PowerPoint Presentation</vt:lpstr>
      <vt:lpstr>Outline</vt:lpstr>
      <vt:lpstr>Wrapper Classes</vt:lpstr>
      <vt:lpstr>Wrapper Classes</vt:lpstr>
      <vt:lpstr>Wrapper Classes</vt:lpstr>
      <vt:lpstr>Autoboxing</vt:lpstr>
      <vt:lpstr>Quick Check</vt:lpstr>
      <vt:lpstr>Quick Check</vt:lpstr>
      <vt:lpstr>Outline</vt:lpstr>
      <vt:lpstr>Intro to JavaFX</vt:lpstr>
      <vt:lpstr>Intro to JavaFX</vt:lpstr>
      <vt:lpstr>PowerPoint Presentation</vt:lpstr>
      <vt:lpstr>PowerPoint Presentation</vt:lpstr>
      <vt:lpstr>PowerPoint Presentation</vt:lpstr>
      <vt:lpstr>Intro to JavaFX</vt:lpstr>
      <vt:lpstr>Intro to JavaFX</vt:lpstr>
      <vt:lpstr>Outline</vt:lpstr>
      <vt:lpstr>Basic Shapes</vt:lpstr>
      <vt:lpstr>Basic Shapes</vt:lpstr>
      <vt:lpstr>Basic Shapes</vt:lpstr>
      <vt:lpstr>PowerPoint Presentation</vt:lpstr>
      <vt:lpstr>PowerPoint Presentation</vt:lpstr>
      <vt:lpstr>PowerPoint Presentation</vt:lpstr>
      <vt:lpstr>Basic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Shapes</vt:lpstr>
      <vt:lpstr>Representing Color</vt:lpstr>
      <vt:lpstr>Representing Color</vt:lpstr>
      <vt:lpstr>Representing Color</vt:lpstr>
      <vt:lpstr>Summary</vt:lpstr>
    </vt:vector>
  </TitlesOfParts>
  <Company>PEARSON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#, Title</dc:title>
  <dc:creator>usnidem</dc:creator>
  <cp:lastModifiedBy>John Lewis</cp:lastModifiedBy>
  <cp:revision>52</cp:revision>
  <dcterms:created xsi:type="dcterms:W3CDTF">2011-02-15T19:25:23Z</dcterms:created>
  <dcterms:modified xsi:type="dcterms:W3CDTF">2016-11-23T16:07:53Z</dcterms:modified>
</cp:coreProperties>
</file>